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5" r:id="rId2"/>
    <p:sldId id="256" r:id="rId3"/>
    <p:sldId id="263" r:id="rId4"/>
    <p:sldId id="258" r:id="rId5"/>
    <p:sldId id="259" r:id="rId6"/>
    <p:sldId id="260" r:id="rId7"/>
    <p:sldId id="261" r:id="rId8"/>
    <p:sldId id="286" r:id="rId9"/>
    <p:sldId id="287" r:id="rId10"/>
    <p:sldId id="288" r:id="rId11"/>
    <p:sldId id="289" r:id="rId12"/>
    <p:sldId id="277" r:id="rId13"/>
    <p:sldId id="278" r:id="rId14"/>
    <p:sldId id="279" r:id="rId15"/>
    <p:sldId id="280" r:id="rId16"/>
    <p:sldId id="281" r:id="rId17"/>
    <p:sldId id="290" r:id="rId18"/>
    <p:sldId id="257" r:id="rId19"/>
    <p:sldId id="262" r:id="rId20"/>
    <p:sldId id="264" r:id="rId21"/>
    <p:sldId id="265" r:id="rId22"/>
    <p:sldId id="266" r:id="rId23"/>
    <p:sldId id="267" r:id="rId24"/>
    <p:sldId id="268" r:id="rId25"/>
    <p:sldId id="269" r:id="rId26"/>
    <p:sldId id="270" r:id="rId27"/>
    <p:sldId id="275" r:id="rId28"/>
    <p:sldId id="271" r:id="rId29"/>
    <p:sldId id="272" r:id="rId30"/>
    <p:sldId id="273" r:id="rId31"/>
    <p:sldId id="274" r:id="rId32"/>
    <p:sldId id="282" r:id="rId33"/>
    <p:sldId id="283" r:id="rId34"/>
    <p:sldId id="284" r:id="rId35"/>
    <p:sldId id="276" r:id="rId3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9FA1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72" y="45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F988C-E2B1-42CF-BA41-D95997666DBC}" type="datetimeFigureOut">
              <a:rPr lang="en-US" smtClean="0"/>
              <a:pPr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E5509-4DF4-49B2-8D94-B3F619171CB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896481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F988C-E2B1-42CF-BA41-D95997666DBC}" type="datetimeFigureOut">
              <a:rPr lang="en-US" smtClean="0"/>
              <a:pPr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E5509-4DF4-49B2-8D94-B3F619171CB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380702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F988C-E2B1-42CF-BA41-D95997666DBC}" type="datetimeFigureOut">
              <a:rPr lang="en-US" smtClean="0"/>
              <a:pPr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E5509-4DF4-49B2-8D94-B3F619171CB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490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F988C-E2B1-42CF-BA41-D95997666DBC}" type="datetimeFigureOut">
              <a:rPr lang="en-US" smtClean="0"/>
              <a:pPr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E5509-4DF4-49B2-8D94-B3F619171CB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874302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F988C-E2B1-42CF-BA41-D95997666DBC}" type="datetimeFigureOut">
              <a:rPr lang="en-US" smtClean="0"/>
              <a:pPr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E5509-4DF4-49B2-8D94-B3F619171CB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3793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F988C-E2B1-42CF-BA41-D95997666DBC}" type="datetimeFigureOut">
              <a:rPr lang="en-US" smtClean="0"/>
              <a:pPr/>
              <a:t>12/4/2018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E5509-4DF4-49B2-8D94-B3F619171CB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016170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F988C-E2B1-42CF-BA41-D95997666DBC}" type="datetimeFigureOut">
              <a:rPr lang="en-US" smtClean="0"/>
              <a:pPr/>
              <a:t>12/4/2018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E5509-4DF4-49B2-8D94-B3F619171CB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466755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F988C-E2B1-42CF-BA41-D95997666DBC}" type="datetimeFigureOut">
              <a:rPr lang="en-US" smtClean="0"/>
              <a:pPr/>
              <a:t>12/4/2018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E5509-4DF4-49B2-8D94-B3F619171CB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528612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F988C-E2B1-42CF-BA41-D95997666DBC}" type="datetimeFigureOut">
              <a:rPr lang="en-US" smtClean="0"/>
              <a:pPr/>
              <a:t>12/4/2018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E5509-4DF4-49B2-8D94-B3F619171CB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64103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F988C-E2B1-42CF-BA41-D95997666DBC}" type="datetimeFigureOut">
              <a:rPr lang="en-US" smtClean="0"/>
              <a:pPr/>
              <a:t>12/4/2018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E5509-4DF4-49B2-8D94-B3F619171CB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100260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F988C-E2B1-42CF-BA41-D95997666DBC}" type="datetimeFigureOut">
              <a:rPr lang="en-US" smtClean="0"/>
              <a:pPr/>
              <a:t>12/4/2018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E5509-4DF4-49B2-8D94-B3F619171CB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42903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EF988C-E2B1-42CF-BA41-D95997666DBC}" type="datetimeFigureOut">
              <a:rPr lang="en-US" smtClean="0"/>
              <a:pPr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CE5509-4DF4-49B2-8D94-B3F619171CB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78855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2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804564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5344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Number of ROTEM tests in 2014 (1393)</a:t>
            </a:r>
            <a:br>
              <a:rPr lang="en-US" b="1" dirty="0" smtClean="0">
                <a:solidFill>
                  <a:srgbClr val="FF0000"/>
                </a:solidFill>
              </a:rPr>
            </a:br>
            <a:r>
              <a:rPr lang="en-US" b="1" dirty="0" smtClean="0">
                <a:solidFill>
                  <a:srgbClr val="FF0000"/>
                </a:solidFill>
              </a:rPr>
              <a:t>[9 months] in Rajaie hospital</a:t>
            </a:r>
            <a:endParaRPr lang="en-US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55681840"/>
              </p:ext>
            </p:extLst>
          </p:nvPr>
        </p:nvGraphicFramePr>
        <p:xfrm>
          <a:off x="457200" y="1600200"/>
          <a:ext cx="7924800" cy="502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1600"/>
                <a:gridCol w="2641600"/>
                <a:gridCol w="26416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Months (2014)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No. of</a:t>
                      </a:r>
                      <a:r>
                        <a:rPr lang="en-US" sz="2400" b="1" baseline="0" dirty="0" smtClean="0"/>
                        <a:t> </a:t>
                      </a:r>
                      <a:r>
                        <a:rPr lang="en-US" sz="2400" b="1" dirty="0" smtClean="0"/>
                        <a:t>ROTEM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No. of Operations</a:t>
                      </a:r>
                      <a:endParaRPr lang="en-US" sz="24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April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15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251</a:t>
                      </a:r>
                      <a:endParaRPr lang="en-US" sz="24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May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15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441</a:t>
                      </a:r>
                      <a:endParaRPr lang="en-US" sz="24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June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55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376</a:t>
                      </a:r>
                      <a:endParaRPr lang="en-US" sz="24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July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70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426</a:t>
                      </a:r>
                      <a:endParaRPr lang="en-US" sz="24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August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80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402</a:t>
                      </a:r>
                      <a:endParaRPr lang="en-US" sz="24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September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95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467</a:t>
                      </a:r>
                      <a:endParaRPr lang="en-US" sz="24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October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73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415</a:t>
                      </a:r>
                      <a:endParaRPr lang="en-US" sz="24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November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30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418</a:t>
                      </a:r>
                      <a:endParaRPr lang="en-US" sz="24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December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85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417</a:t>
                      </a:r>
                      <a:endParaRPr lang="en-US" sz="24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515863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85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Blood products transfusion</a:t>
            </a:r>
            <a:br>
              <a:rPr lang="en-US" b="1" dirty="0" smtClean="0">
                <a:solidFill>
                  <a:srgbClr val="FF0000"/>
                </a:solidFill>
              </a:rPr>
            </a:br>
            <a:r>
              <a:rPr lang="en-US" b="1" dirty="0" smtClean="0">
                <a:solidFill>
                  <a:srgbClr val="FF0000"/>
                </a:solidFill>
              </a:rPr>
              <a:t> (No. of operations per </a:t>
            </a:r>
            <a:r>
              <a:rPr lang="en-US" b="1" dirty="0">
                <a:solidFill>
                  <a:srgbClr val="FF0000"/>
                </a:solidFill>
              </a:rPr>
              <a:t>year </a:t>
            </a:r>
            <a:r>
              <a:rPr lang="en-US" b="1" dirty="0" smtClean="0">
                <a:solidFill>
                  <a:srgbClr val="FF0000"/>
                </a:solidFill>
              </a:rPr>
              <a:t>~4800)</a:t>
            </a:r>
            <a:endParaRPr lang="en-US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272706191"/>
              </p:ext>
            </p:extLst>
          </p:nvPr>
        </p:nvGraphicFramePr>
        <p:xfrm>
          <a:off x="152400" y="2362200"/>
          <a:ext cx="876300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8400"/>
                <a:gridCol w="1943100"/>
                <a:gridCol w="2190750"/>
                <a:gridCol w="2190750"/>
              </a:tblGrid>
              <a:tr h="370840">
                <a:tc>
                  <a:txBody>
                    <a:bodyPr/>
                    <a:lstStyle/>
                    <a:p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1391 (2012)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1392 (2013)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1393 (2014)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RBC 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9469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9056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7908</a:t>
                      </a:r>
                      <a:endParaRPr lang="en-US" sz="24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FFP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4663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4584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3896</a:t>
                      </a:r>
                      <a:endParaRPr lang="en-US" sz="24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Platelet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2880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3294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2107</a:t>
                      </a:r>
                      <a:endParaRPr lang="en-US" sz="24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442573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839200" cy="838200"/>
          </a:xfrm>
        </p:spPr>
        <p:txBody>
          <a:bodyPr>
            <a:noAutofit/>
          </a:bodyPr>
          <a:lstStyle/>
          <a:p>
            <a:r>
              <a:rPr lang="en-US" sz="2800" dirty="0" smtClean="0"/>
              <a:t>“</a:t>
            </a:r>
            <a:r>
              <a:rPr lang="en-US" sz="2800" b="1" dirty="0" smtClean="0">
                <a:solidFill>
                  <a:srgbClr val="FF0000"/>
                </a:solidFill>
              </a:rPr>
              <a:t>Hemostatic Therapy Based </a:t>
            </a:r>
            <a:r>
              <a:rPr lang="en-US" sz="2800" b="1" dirty="0">
                <a:solidFill>
                  <a:srgbClr val="FF0000"/>
                </a:solidFill>
              </a:rPr>
              <a:t>on ROTEM</a:t>
            </a:r>
            <a:r>
              <a:rPr lang="en-US" sz="2800" dirty="0"/>
              <a:t>” Protocol in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b="1" i="1" dirty="0" smtClean="0"/>
              <a:t>Rajaie </a:t>
            </a:r>
            <a:r>
              <a:rPr lang="en-US" sz="2800" b="1" i="1" dirty="0"/>
              <a:t>Cardiovascular Medical &amp; Research </a:t>
            </a:r>
            <a:r>
              <a:rPr lang="en-US" sz="2800" b="1" i="1" dirty="0" smtClean="0"/>
              <a:t>Center-Tehran</a:t>
            </a:r>
            <a:r>
              <a:rPr lang="en-US" sz="2800" dirty="0"/>
              <a:t/>
            </a:r>
            <a:br>
              <a:rPr lang="en-US" sz="2800" dirty="0"/>
            </a:br>
            <a:endParaRPr lang="en-US" sz="28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76400" y="758724"/>
            <a:ext cx="5638800" cy="6232560"/>
          </a:xfrm>
        </p:spPr>
      </p:pic>
    </p:spTree>
    <p:extLst>
      <p:ext uri="{BB962C8B-B14F-4D97-AF65-F5344CB8AC3E}">
        <p14:creationId xmlns:p14="http://schemas.microsoft.com/office/powerpoint/2010/main" xmlns="" val="438875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5800" y="-457200"/>
            <a:ext cx="8001000" cy="9356163"/>
          </a:xfrm>
        </p:spPr>
      </p:pic>
    </p:spTree>
    <p:extLst>
      <p:ext uri="{BB962C8B-B14F-4D97-AF65-F5344CB8AC3E}">
        <p14:creationId xmlns:p14="http://schemas.microsoft.com/office/powerpoint/2010/main" xmlns="" val="3219566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43000" y="-235708"/>
            <a:ext cx="6705600" cy="7550587"/>
          </a:xfrm>
        </p:spPr>
      </p:pic>
    </p:spTree>
    <p:extLst>
      <p:ext uri="{BB962C8B-B14F-4D97-AF65-F5344CB8AC3E}">
        <p14:creationId xmlns:p14="http://schemas.microsoft.com/office/powerpoint/2010/main" xmlns="" val="2499720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2000" y="-533400"/>
            <a:ext cx="7924800" cy="11218016"/>
          </a:xfrm>
        </p:spPr>
      </p:pic>
    </p:spTree>
    <p:extLst>
      <p:ext uri="{BB962C8B-B14F-4D97-AF65-F5344CB8AC3E}">
        <p14:creationId xmlns:p14="http://schemas.microsoft.com/office/powerpoint/2010/main" xmlns="" val="443811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2001" y="-1600199"/>
            <a:ext cx="7391400" cy="9238676"/>
          </a:xfrm>
        </p:spPr>
      </p:pic>
    </p:spTree>
    <p:extLst>
      <p:ext uri="{BB962C8B-B14F-4D97-AF65-F5344CB8AC3E}">
        <p14:creationId xmlns:p14="http://schemas.microsoft.com/office/powerpoint/2010/main" xmlns="" val="680667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C:\Users\intuser\Desktop\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76201"/>
            <a:ext cx="9220200" cy="678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58695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1143000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Coagulation management based on ROTEM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657" y="1752600"/>
            <a:ext cx="9146512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819899" y="2683815"/>
            <a:ext cx="817853" cy="4616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PCC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0975" y="3048000"/>
            <a:ext cx="8305800" cy="902732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" y="4356100"/>
            <a:ext cx="8334375" cy="3683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17590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3401" y="57974"/>
            <a:ext cx="7696199" cy="5744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3401" y="5852480"/>
            <a:ext cx="7086600" cy="973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250147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47625" y="0"/>
            <a:ext cx="9191625" cy="687260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7132" y="990600"/>
            <a:ext cx="8534400" cy="1470025"/>
          </a:xfrm>
        </p:spPr>
        <p:txBody>
          <a:bodyPr>
            <a:noAutofit/>
          </a:bodyPr>
          <a:lstStyle/>
          <a:p>
            <a:r>
              <a:rPr lang="en-US" sz="5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Goal Directed Hemostatic Therapy Based on ROTEM in Cardiac Surgery</a:t>
            </a:r>
            <a:endParaRPr lang="en-US" sz="54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7800" y="4495800"/>
            <a:ext cx="7086600" cy="1752600"/>
          </a:xfrm>
        </p:spPr>
        <p:txBody>
          <a:bodyPr>
            <a:noAutofit/>
          </a:bodyPr>
          <a:lstStyle/>
          <a:p>
            <a:r>
              <a:rPr lang="en-US" sz="3600" b="1" i="1" dirty="0" err="1" smtClean="0">
                <a:solidFill>
                  <a:srgbClr val="A9FA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Rasoul</a:t>
            </a:r>
            <a:r>
              <a:rPr lang="en-US" sz="3600" b="1" i="1" dirty="0" smtClean="0">
                <a:solidFill>
                  <a:srgbClr val="A9FA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 smtClean="0">
                <a:solidFill>
                  <a:srgbClr val="A9FA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Azarfarin</a:t>
            </a:r>
            <a:r>
              <a:rPr lang="en-US" sz="3600" b="1" i="1" dirty="0" smtClean="0">
                <a:solidFill>
                  <a:srgbClr val="A9FA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MD, FACC</a:t>
            </a:r>
          </a:p>
          <a:p>
            <a:r>
              <a:rPr lang="en-US" sz="2400" b="1" i="1" dirty="0" smtClean="0">
                <a:solidFill>
                  <a:srgbClr val="A9FA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Professor of Anesthesiology</a:t>
            </a:r>
          </a:p>
          <a:p>
            <a:r>
              <a:rPr lang="en-US" sz="2400" b="1" i="1" dirty="0" smtClean="0">
                <a:solidFill>
                  <a:srgbClr val="A9FA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Fellowship of Cardiac Anesthesia</a:t>
            </a:r>
          </a:p>
          <a:p>
            <a:r>
              <a:rPr lang="en-US" sz="2400" b="1" i="1" dirty="0" smtClean="0">
                <a:solidFill>
                  <a:srgbClr val="A9FA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Rajaie Cardiovascular Medical &amp; Research Center</a:t>
            </a:r>
          </a:p>
          <a:p>
            <a:endParaRPr lang="en-US" sz="2400" b="1" i="1" dirty="0">
              <a:solidFill>
                <a:srgbClr val="A9FA1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64402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66800" y="0"/>
            <a:ext cx="6553200" cy="6842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435130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Case Report (1)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smtClean="0"/>
              <a:t>A 28 </a:t>
            </a:r>
            <a:r>
              <a:rPr lang="en-US" b="1" dirty="0" err="1" smtClean="0"/>
              <a:t>yrs</a:t>
            </a:r>
            <a:r>
              <a:rPr lang="en-US" b="1" dirty="0" smtClean="0"/>
              <a:t> old man with diagnosis of congenital aortic stenosis.</a:t>
            </a:r>
          </a:p>
          <a:p>
            <a:r>
              <a:rPr lang="en-US" b="1" dirty="0" smtClean="0"/>
              <a:t>Underwent open heart surgery </a:t>
            </a:r>
            <a:r>
              <a:rPr lang="en-US" b="1" u="sng" dirty="0" smtClean="0">
                <a:solidFill>
                  <a:srgbClr val="FF0000"/>
                </a:solidFill>
              </a:rPr>
              <a:t>5 times </a:t>
            </a:r>
            <a:r>
              <a:rPr lang="en-US" b="1" dirty="0" smtClean="0"/>
              <a:t>in 19-23 </a:t>
            </a:r>
            <a:r>
              <a:rPr lang="en-US" b="1" dirty="0" err="1" smtClean="0"/>
              <a:t>yrs</a:t>
            </a:r>
            <a:r>
              <a:rPr lang="en-US" b="1" dirty="0" smtClean="0"/>
              <a:t> ago (AV repair and AVR with homograft, AVR-prosthetic, Re-do AVR) and MVR 10 </a:t>
            </a:r>
            <a:r>
              <a:rPr lang="en-US" b="1" dirty="0" err="1" smtClean="0"/>
              <a:t>yrs</a:t>
            </a:r>
            <a:r>
              <a:rPr lang="en-US" b="1" dirty="0" smtClean="0"/>
              <a:t> ago.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Candidate for AV prosthesis pannus resection and CABG (SVG on RCA)</a:t>
            </a:r>
          </a:p>
          <a:p>
            <a:r>
              <a:rPr lang="en-US" b="1" dirty="0" smtClean="0"/>
              <a:t>Echo: Severe RV systolic dysfunction, LVEF=45%</a:t>
            </a:r>
          </a:p>
          <a:p>
            <a:r>
              <a:rPr lang="en-US" b="1" dirty="0" smtClean="0">
                <a:solidFill>
                  <a:srgbClr val="7030A0"/>
                </a:solidFill>
              </a:rPr>
              <a:t>AVR+CABG was done; CPB time=2hrs 45min; Temp=30</a:t>
            </a:r>
            <a:r>
              <a:rPr lang="en-US" b="1" baseline="30000" dirty="0" smtClean="0">
                <a:solidFill>
                  <a:srgbClr val="7030A0"/>
                </a:solidFill>
              </a:rPr>
              <a:t>oc</a:t>
            </a:r>
            <a:endParaRPr lang="en-US" b="1" baseline="300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66200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66" y="1447800"/>
            <a:ext cx="2286000" cy="12954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Baseline ROTEM</a:t>
            </a:r>
            <a:endParaRPr lang="en-US" dirty="0"/>
          </a:p>
        </p:txBody>
      </p:sp>
      <p:pic>
        <p:nvPicPr>
          <p:cNvPr id="9218" name="Picture 2" descr="C:\RASOUL\ROTEM Cases\Rotem Ostadi pre pump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52701" y="-328391"/>
            <a:ext cx="6634099" cy="7661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943600" y="1802285"/>
            <a:ext cx="8130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INTEM</a:t>
            </a:r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96001" y="762000"/>
            <a:ext cx="762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96001" y="2209800"/>
            <a:ext cx="660642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96001" y="6172200"/>
            <a:ext cx="7620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96001" y="2895600"/>
            <a:ext cx="762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45322" y="1066800"/>
            <a:ext cx="762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446522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There was significant oozing after CPB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Platelet concentrate= 5 units</a:t>
            </a:r>
          </a:p>
          <a:p>
            <a:r>
              <a:rPr lang="en-US" dirty="0" smtClean="0"/>
              <a:t>FFP= 3 units</a:t>
            </a:r>
          </a:p>
          <a:p>
            <a:r>
              <a:rPr lang="en-US" dirty="0" err="1" smtClean="0"/>
              <a:t>Hb</a:t>
            </a:r>
            <a:r>
              <a:rPr lang="en-US" dirty="0" smtClean="0"/>
              <a:t>=6.3 g/dl                Packed RBC= 2 units</a:t>
            </a:r>
          </a:p>
          <a:p>
            <a:r>
              <a:rPr lang="en-US" dirty="0" smtClean="0"/>
              <a:t>Fibrinogen= 2 gr</a:t>
            </a:r>
          </a:p>
          <a:p>
            <a:pPr marL="0" indent="0">
              <a:buNone/>
            </a:pPr>
            <a:r>
              <a:rPr lang="en-US" sz="2400" dirty="0" smtClean="0"/>
              <a:t>(There is no ROTEM immediately after CPB unfortunately!)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Sternum left open, and was closed the day after surgery (Mostly due to RV distention).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Right Arrow 3"/>
          <p:cNvSpPr/>
          <p:nvPr/>
        </p:nvSpPr>
        <p:spPr>
          <a:xfrm>
            <a:off x="3124200" y="2901351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9500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2209800" cy="3382962"/>
          </a:xfrm>
        </p:spPr>
        <p:txBody>
          <a:bodyPr>
            <a:noAutofit/>
          </a:bodyPr>
          <a:lstStyle/>
          <a:p>
            <a:r>
              <a:rPr lang="en-US" sz="3200" dirty="0" smtClean="0"/>
              <a:t>Post-CPB ROTEM (after hemostatic therapy)</a:t>
            </a:r>
            <a:endParaRPr lang="en-US" sz="3200" dirty="0"/>
          </a:p>
        </p:txBody>
      </p:sp>
      <p:pic>
        <p:nvPicPr>
          <p:cNvPr id="10242" name="Picture 2" descr="C:\RASOUL\ROTEM Cases\Rotem Ostadi post pump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38400" y="-762000"/>
            <a:ext cx="6400800" cy="8305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24600" y="457200"/>
            <a:ext cx="20574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00800" y="1143000"/>
            <a:ext cx="19812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77000" y="6324600"/>
            <a:ext cx="19812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867808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Case Report (2)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600200"/>
            <a:ext cx="8991600" cy="4525963"/>
          </a:xfrm>
        </p:spPr>
        <p:txBody>
          <a:bodyPr/>
          <a:lstStyle/>
          <a:p>
            <a:r>
              <a:rPr lang="en-US" dirty="0" smtClean="0"/>
              <a:t>A 18 </a:t>
            </a:r>
            <a:r>
              <a:rPr lang="en-US" dirty="0" err="1" smtClean="0"/>
              <a:t>yrs</a:t>
            </a:r>
            <a:r>
              <a:rPr lang="en-US" dirty="0" smtClean="0"/>
              <a:t> old man with pulmonary atresia+ Large  VSD.</a:t>
            </a:r>
          </a:p>
          <a:p>
            <a:r>
              <a:rPr lang="en-US" dirty="0" err="1" smtClean="0"/>
              <a:t>Hx</a:t>
            </a:r>
            <a:r>
              <a:rPr lang="en-US" dirty="0" smtClean="0"/>
              <a:t> of modified BT shunt 9 </a:t>
            </a:r>
            <a:r>
              <a:rPr lang="en-US" dirty="0" err="1" smtClean="0"/>
              <a:t>yrs</a:t>
            </a:r>
            <a:r>
              <a:rPr lang="en-US" dirty="0" smtClean="0"/>
              <a:t> ago.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Candidate for VSD closure+ modified </a:t>
            </a:r>
            <a:r>
              <a:rPr lang="en-US" b="1" dirty="0" err="1" smtClean="0">
                <a:solidFill>
                  <a:srgbClr val="FF0000"/>
                </a:solidFill>
              </a:rPr>
              <a:t>Rastelly</a:t>
            </a:r>
            <a:r>
              <a:rPr lang="en-US" b="1" dirty="0" smtClean="0">
                <a:solidFill>
                  <a:srgbClr val="FF0000"/>
                </a:solidFill>
              </a:rPr>
              <a:t> procedure (conduit + PVR).</a:t>
            </a:r>
          </a:p>
          <a:p>
            <a:pPr lvl="0"/>
            <a:r>
              <a:rPr lang="en-US" b="1" dirty="0" smtClean="0">
                <a:solidFill>
                  <a:srgbClr val="7030A0"/>
                </a:solidFill>
              </a:rPr>
              <a:t>Op time=7hr; CPB time=4hr 50min; lowest Temp=</a:t>
            </a:r>
            <a:r>
              <a:rPr lang="en-US" sz="3000" b="1" dirty="0" smtClean="0">
                <a:solidFill>
                  <a:srgbClr val="7030A0"/>
                </a:solidFill>
              </a:rPr>
              <a:t>28</a:t>
            </a:r>
            <a:r>
              <a:rPr lang="en-US" sz="3000" b="1" baseline="30000" dirty="0" smtClean="0">
                <a:solidFill>
                  <a:srgbClr val="7030A0"/>
                </a:solidFill>
              </a:rPr>
              <a:t>oc</a:t>
            </a:r>
          </a:p>
          <a:p>
            <a:pPr lvl="0"/>
            <a:r>
              <a:rPr lang="en-US" dirty="0" smtClean="0">
                <a:solidFill>
                  <a:prstClr val="black"/>
                </a:solidFill>
              </a:rPr>
              <a:t>Baseline </a:t>
            </a:r>
            <a:r>
              <a:rPr lang="en-US" dirty="0" err="1" smtClean="0">
                <a:solidFill>
                  <a:prstClr val="black"/>
                </a:solidFill>
              </a:rPr>
              <a:t>Hb</a:t>
            </a:r>
            <a:r>
              <a:rPr lang="en-US" dirty="0" smtClean="0">
                <a:solidFill>
                  <a:prstClr val="black"/>
                </a:solidFill>
              </a:rPr>
              <a:t>=20 gr/dl, lowest </a:t>
            </a:r>
            <a:r>
              <a:rPr lang="en-US" dirty="0" err="1" smtClean="0">
                <a:solidFill>
                  <a:prstClr val="black"/>
                </a:solidFill>
              </a:rPr>
              <a:t>Hb</a:t>
            </a:r>
            <a:r>
              <a:rPr lang="en-US" dirty="0" smtClean="0">
                <a:solidFill>
                  <a:prstClr val="black"/>
                </a:solidFill>
              </a:rPr>
              <a:t>=10.6 gr/dl.</a:t>
            </a:r>
            <a:endParaRPr lang="en-US" dirty="0">
              <a:solidFill>
                <a:prstClr val="black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6708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209800"/>
            <a:ext cx="2057400" cy="2468562"/>
          </a:xfrm>
        </p:spPr>
        <p:txBody>
          <a:bodyPr>
            <a:normAutofit/>
          </a:bodyPr>
          <a:lstStyle/>
          <a:p>
            <a:r>
              <a:rPr lang="en-US" sz="4000" dirty="0" smtClean="0"/>
              <a:t>Baseline ROTEM</a:t>
            </a:r>
            <a:endParaRPr lang="en-US" sz="40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09800" y="-533399"/>
            <a:ext cx="6563706" cy="8171874"/>
          </a:xfrm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48400" y="685800"/>
            <a:ext cx="21336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62700" y="914400"/>
            <a:ext cx="19812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62700" y="1295399"/>
            <a:ext cx="1981200" cy="304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00800" y="4648200"/>
            <a:ext cx="19812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855542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04800" y="533400"/>
            <a:ext cx="8229600" cy="838200"/>
          </a:xfrm>
        </p:spPr>
        <p:txBody>
          <a:bodyPr>
            <a:normAutofit/>
          </a:bodyPr>
          <a:lstStyle/>
          <a:p>
            <a:r>
              <a:rPr lang="en-US" dirty="0" smtClean="0"/>
              <a:t>Results Interpretation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>
          <a:xfrm>
            <a:off x="152400" y="1600200"/>
            <a:ext cx="4040188" cy="639762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Platelet Deficiency: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32593" y="2362200"/>
            <a:ext cx="4539407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Placeholder 7"/>
          <p:cNvSpPr>
            <a:spLocks noGrp="1"/>
          </p:cNvSpPr>
          <p:nvPr>
            <p:ph type="body" sz="quarter" idx="3"/>
          </p:nvPr>
        </p:nvSpPr>
        <p:spPr>
          <a:xfrm>
            <a:off x="4800600" y="1600200"/>
            <a:ext cx="4041775" cy="639762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Fibrinogen Deficiency: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11267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00600" y="2362200"/>
            <a:ext cx="4343400" cy="341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ight Brace 1"/>
          <p:cNvSpPr/>
          <p:nvPr/>
        </p:nvSpPr>
        <p:spPr>
          <a:xfrm>
            <a:off x="2195322" y="2667000"/>
            <a:ext cx="155448" cy="533400"/>
          </a:xfrm>
          <a:prstGeom prst="rightBrac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72200" y="4343400"/>
            <a:ext cx="176213" cy="566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25045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533400"/>
            <a:ext cx="2514600" cy="4754562"/>
          </a:xfrm>
        </p:spPr>
        <p:txBody>
          <a:bodyPr>
            <a:noAutofit/>
          </a:bodyPr>
          <a:lstStyle/>
          <a:p>
            <a:r>
              <a:rPr lang="en-US" sz="3200" dirty="0" smtClean="0"/>
              <a:t>Post-CPB ROTEM (after protamine, before hemostatic therapy)</a:t>
            </a:r>
            <a:endParaRPr lang="en-US" sz="32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4600" y="-438417"/>
            <a:ext cx="6400800" cy="7966833"/>
          </a:xfrm>
        </p:spPr>
      </p:pic>
    </p:spTree>
    <p:extLst>
      <p:ext uri="{BB962C8B-B14F-4D97-AF65-F5344CB8AC3E}">
        <p14:creationId xmlns:p14="http://schemas.microsoft.com/office/powerpoint/2010/main" xmlns="" val="50592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Hemostatic therapy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Platelet concentrate= 2 units</a:t>
            </a:r>
          </a:p>
          <a:p>
            <a:r>
              <a:rPr lang="en-US" sz="4000" dirty="0" smtClean="0"/>
              <a:t>FFP= 2 units</a:t>
            </a:r>
          </a:p>
          <a:p>
            <a:r>
              <a:rPr lang="en-US" sz="4000" dirty="0" smtClean="0"/>
              <a:t>Fibrinogen= 2 gr</a:t>
            </a:r>
          </a:p>
          <a:p>
            <a:r>
              <a:rPr lang="en-US" sz="4000" dirty="0" err="1" smtClean="0"/>
              <a:t>Prothrombine</a:t>
            </a:r>
            <a:r>
              <a:rPr lang="en-US" sz="4000" dirty="0" smtClean="0"/>
              <a:t> complex concentrate (PCC)= 1000 IU (2 vials)</a:t>
            </a:r>
          </a:p>
          <a:p>
            <a:pPr marL="0" indent="0">
              <a:buNone/>
            </a:pP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xmlns="" val="3883283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914400"/>
          </a:xfrm>
        </p:spPr>
        <p:txBody>
          <a:bodyPr>
            <a:normAutofit/>
          </a:bodyPr>
          <a:lstStyle/>
          <a:p>
            <a:r>
              <a:rPr lang="en-US" dirty="0" smtClean="0"/>
              <a:t>Components of ROTEM</a:t>
            </a:r>
            <a:endParaRPr lang="en-US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" y="860647"/>
            <a:ext cx="8991600" cy="6120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triped Right Arrow 2"/>
          <p:cNvSpPr/>
          <p:nvPr/>
        </p:nvSpPr>
        <p:spPr>
          <a:xfrm rot="20058448">
            <a:off x="47348" y="2181312"/>
            <a:ext cx="978408" cy="242316"/>
          </a:xfrm>
          <a:prstGeom prst="stripedRightArrow">
            <a:avLst/>
          </a:prstGeom>
          <a:solidFill>
            <a:srgbClr val="FF0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90800" y="1981199"/>
            <a:ext cx="944563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19600" y="1981200"/>
            <a:ext cx="944563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285258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1866" y="1066800"/>
            <a:ext cx="2688866" cy="4602162"/>
          </a:xfrm>
        </p:spPr>
        <p:txBody>
          <a:bodyPr>
            <a:normAutofit/>
          </a:bodyPr>
          <a:lstStyle/>
          <a:p>
            <a:r>
              <a:rPr lang="en-US" sz="4000" dirty="0" smtClean="0"/>
              <a:t>Post-CPB ROTEM 2 (after hemostatic therapy)</a:t>
            </a:r>
            <a:endParaRPr lang="en-US" sz="40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38400" y="-467676"/>
            <a:ext cx="6705600" cy="8270558"/>
          </a:xfrm>
        </p:spPr>
      </p:pic>
    </p:spTree>
    <p:extLst>
      <p:ext uri="{BB962C8B-B14F-4D97-AF65-F5344CB8AC3E}">
        <p14:creationId xmlns:p14="http://schemas.microsoft.com/office/powerpoint/2010/main" xmlns="" val="1583485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78" y="457200"/>
            <a:ext cx="2113722" cy="5211762"/>
          </a:xfrm>
        </p:spPr>
        <p:txBody>
          <a:bodyPr>
            <a:normAutofit/>
          </a:bodyPr>
          <a:lstStyle/>
          <a:p>
            <a:r>
              <a:rPr lang="en-US" sz="3600" dirty="0" smtClean="0"/>
              <a:t>Post-op day 1 ROTEM (after 2</a:t>
            </a:r>
            <a:r>
              <a:rPr lang="en-US" sz="3600" baseline="30000" dirty="0" smtClean="0"/>
              <a:t>nd</a:t>
            </a:r>
            <a:r>
              <a:rPr lang="en-US" sz="3600" dirty="0" smtClean="0"/>
              <a:t> fibrinogen 2 gr)</a:t>
            </a:r>
            <a:endParaRPr lang="en-US" sz="36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62200" y="-476024"/>
            <a:ext cx="6553200" cy="8172099"/>
          </a:xfrm>
        </p:spPr>
      </p:pic>
    </p:spTree>
    <p:extLst>
      <p:ext uri="{BB962C8B-B14F-4D97-AF65-F5344CB8AC3E}">
        <p14:creationId xmlns:p14="http://schemas.microsoft.com/office/powerpoint/2010/main" xmlns="" val="423051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24000" y="-451439"/>
            <a:ext cx="6019800" cy="7658453"/>
          </a:xfrm>
        </p:spPr>
      </p:pic>
    </p:spTree>
    <p:extLst>
      <p:ext uri="{BB962C8B-B14F-4D97-AF65-F5344CB8AC3E}">
        <p14:creationId xmlns:p14="http://schemas.microsoft.com/office/powerpoint/2010/main" xmlns="" val="728277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0600" y="-541126"/>
            <a:ext cx="6858000" cy="8071737"/>
          </a:xfrm>
        </p:spPr>
      </p:pic>
    </p:spTree>
    <p:extLst>
      <p:ext uri="{BB962C8B-B14F-4D97-AF65-F5344CB8AC3E}">
        <p14:creationId xmlns:p14="http://schemas.microsoft.com/office/powerpoint/2010/main" xmlns="" val="57458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2000" y="-738713"/>
            <a:ext cx="7696200" cy="9671576"/>
          </a:xfrm>
        </p:spPr>
      </p:pic>
    </p:spTree>
    <p:extLst>
      <p:ext uri="{BB962C8B-B14F-4D97-AF65-F5344CB8AC3E}">
        <p14:creationId xmlns:p14="http://schemas.microsoft.com/office/powerpoint/2010/main" xmlns="" val="2461329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xmlns="" val="1484604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575"/>
            <a:ext cx="8229600" cy="962025"/>
          </a:xfrm>
        </p:spPr>
        <p:txBody>
          <a:bodyPr/>
          <a:lstStyle/>
          <a:p>
            <a:r>
              <a:rPr lang="en-US" dirty="0" smtClean="0"/>
              <a:t>ROREM assays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371600"/>
            <a:ext cx="9205884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267338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52400" y="76200"/>
            <a:ext cx="9296400" cy="533400"/>
          </a:xfrm>
        </p:spPr>
        <p:txBody>
          <a:bodyPr>
            <a:no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Clinical trials evaluating TEG/ROTEM in </a:t>
            </a:r>
            <a:r>
              <a:rPr lang="en-US" sz="2400" b="1" dirty="0">
                <a:solidFill>
                  <a:srgbClr val="FF0000"/>
                </a:solidFill>
              </a:rPr>
              <a:t>c</a:t>
            </a:r>
            <a:r>
              <a:rPr lang="en-US" sz="2400" b="1" dirty="0" smtClean="0">
                <a:solidFill>
                  <a:srgbClr val="FF0000"/>
                </a:solidFill>
              </a:rPr>
              <a:t>ardiac surgery- A meta-analysis</a:t>
            </a:r>
            <a:endParaRPr lang="en-US" sz="2400" b="1" dirty="0">
              <a:solidFill>
                <a:srgbClr val="FF0000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800" y="4699958"/>
            <a:ext cx="8562975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800" y="533400"/>
            <a:ext cx="8562974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62686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461" y="609600"/>
            <a:ext cx="9129179" cy="551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val 2"/>
          <p:cNvSpPr/>
          <p:nvPr/>
        </p:nvSpPr>
        <p:spPr>
          <a:xfrm>
            <a:off x="7553325" y="533400"/>
            <a:ext cx="1590675" cy="533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8199" y="4343400"/>
            <a:ext cx="990601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012536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592" y="381000"/>
            <a:ext cx="9203949" cy="5745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91400" y="228600"/>
            <a:ext cx="1752600" cy="630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57599" y="4114800"/>
            <a:ext cx="914401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381404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665693"/>
            <a:ext cx="9048750" cy="5469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10400" y="533400"/>
            <a:ext cx="2038351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57599" y="4267200"/>
            <a:ext cx="990601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006939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8384" y="457200"/>
            <a:ext cx="9237319" cy="5767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81801" y="322263"/>
            <a:ext cx="2446338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43399" y="4419600"/>
            <a:ext cx="1066801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495320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315</TotalTime>
  <Words>395</Words>
  <Application>Microsoft Office PowerPoint</Application>
  <PresentationFormat>On-screen Show (4:3)</PresentationFormat>
  <Paragraphs>92</Paragraphs>
  <Slides>35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6" baseType="lpstr">
      <vt:lpstr>Office Theme</vt:lpstr>
      <vt:lpstr>Slide 1</vt:lpstr>
      <vt:lpstr>Goal Directed Hemostatic Therapy Based on ROTEM in Cardiac Surgery</vt:lpstr>
      <vt:lpstr>Components of ROTEM</vt:lpstr>
      <vt:lpstr>ROREM assays</vt:lpstr>
      <vt:lpstr>Clinical trials evaluating TEG/ROTEM in cardiac surgery- A meta-analysis</vt:lpstr>
      <vt:lpstr>Slide 6</vt:lpstr>
      <vt:lpstr>Slide 7</vt:lpstr>
      <vt:lpstr>Slide 8</vt:lpstr>
      <vt:lpstr>Slide 9</vt:lpstr>
      <vt:lpstr>Number of ROTEM tests in 2014 (1393) [9 months] in Rajaie hospital</vt:lpstr>
      <vt:lpstr>Blood products transfusion  (No. of operations per year ~4800)</vt:lpstr>
      <vt:lpstr>“Hemostatic Therapy Based on ROTEM” Protocol in  Rajaie Cardiovascular Medical &amp; Research Center-Tehran </vt:lpstr>
      <vt:lpstr>Slide 13</vt:lpstr>
      <vt:lpstr>Slide 14</vt:lpstr>
      <vt:lpstr>Slide 15</vt:lpstr>
      <vt:lpstr>Slide 16</vt:lpstr>
      <vt:lpstr>Slide 17</vt:lpstr>
      <vt:lpstr>Coagulation management based on ROTEM</vt:lpstr>
      <vt:lpstr>Slide 19</vt:lpstr>
      <vt:lpstr>Slide 20</vt:lpstr>
      <vt:lpstr>Case Report (1)</vt:lpstr>
      <vt:lpstr>Baseline ROTEM</vt:lpstr>
      <vt:lpstr>There was significant oozing after CPB</vt:lpstr>
      <vt:lpstr>Post-CPB ROTEM (after hemostatic therapy)</vt:lpstr>
      <vt:lpstr>Case Report (2)</vt:lpstr>
      <vt:lpstr>Baseline ROTEM</vt:lpstr>
      <vt:lpstr>Results Interpretation</vt:lpstr>
      <vt:lpstr>Post-CPB ROTEM (after protamine, before hemostatic therapy)</vt:lpstr>
      <vt:lpstr>Hemostatic therapy</vt:lpstr>
      <vt:lpstr>Post-CPB ROTEM 2 (after hemostatic therapy)</vt:lpstr>
      <vt:lpstr>Post-op day 1 ROTEM (after 2nd fibrinogen 2 gr)</vt:lpstr>
      <vt:lpstr>Slide 32</vt:lpstr>
      <vt:lpstr>Slide 33</vt:lpstr>
      <vt:lpstr>Slide 34</vt:lpstr>
      <vt:lpstr>Slide 35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azarfarin</dc:creator>
  <cp:lastModifiedBy>intuser</cp:lastModifiedBy>
  <cp:revision>48</cp:revision>
  <dcterms:created xsi:type="dcterms:W3CDTF">2015-01-25T14:47:13Z</dcterms:created>
  <dcterms:modified xsi:type="dcterms:W3CDTF">2018-12-04T05:52:17Z</dcterms:modified>
</cp:coreProperties>
</file>