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4744" r:id="rId1"/>
  </p:sldMasterIdLst>
  <p:notesMasterIdLst>
    <p:notesMasterId r:id="rId39"/>
  </p:notesMasterIdLst>
  <p:sldIdLst>
    <p:sldId id="569" r:id="rId2"/>
    <p:sldId id="715" r:id="rId3"/>
    <p:sldId id="705" r:id="rId4"/>
    <p:sldId id="706" r:id="rId5"/>
    <p:sldId id="708" r:id="rId6"/>
    <p:sldId id="728" r:id="rId7"/>
    <p:sldId id="727" r:id="rId8"/>
    <p:sldId id="711" r:id="rId9"/>
    <p:sldId id="712" r:id="rId10"/>
    <p:sldId id="713" r:id="rId11"/>
    <p:sldId id="679" r:id="rId12"/>
    <p:sldId id="718" r:id="rId13"/>
    <p:sldId id="684" r:id="rId14"/>
    <p:sldId id="716" r:id="rId15"/>
    <p:sldId id="729" r:id="rId16"/>
    <p:sldId id="719" r:id="rId17"/>
    <p:sldId id="685" r:id="rId18"/>
    <p:sldId id="733" r:id="rId19"/>
    <p:sldId id="707" r:id="rId20"/>
    <p:sldId id="717" r:id="rId21"/>
    <p:sldId id="686" r:id="rId22"/>
    <p:sldId id="689" r:id="rId23"/>
    <p:sldId id="730" r:id="rId24"/>
    <p:sldId id="722" r:id="rId25"/>
    <p:sldId id="723" r:id="rId26"/>
    <p:sldId id="731" r:id="rId27"/>
    <p:sldId id="724" r:id="rId28"/>
    <p:sldId id="725" r:id="rId29"/>
    <p:sldId id="726" r:id="rId30"/>
    <p:sldId id="732" r:id="rId31"/>
    <p:sldId id="721" r:id="rId32"/>
    <p:sldId id="734" r:id="rId33"/>
    <p:sldId id="735" r:id="rId34"/>
    <p:sldId id="720" r:id="rId35"/>
    <p:sldId id="736" r:id="rId36"/>
    <p:sldId id="737" r:id="rId37"/>
    <p:sldId id="570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RAND" initials="PARANDCO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CC"/>
    <a:srgbClr val="D60093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72" autoAdjust="0"/>
    <p:restoredTop sz="87692" autoAdjust="0"/>
  </p:normalViewPr>
  <p:slideViewPr>
    <p:cSldViewPr>
      <p:cViewPr varScale="1">
        <p:scale>
          <a:sx n="77" d="100"/>
          <a:sy n="77" d="100"/>
        </p:scale>
        <p:origin x="1589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806"/>
    </p:cViewPr>
  </p:sorterViewPr>
  <p:notesViewPr>
    <p:cSldViewPr>
      <p:cViewPr varScale="1">
        <p:scale>
          <a:sx n="33" d="100"/>
          <a:sy n="33" d="100"/>
        </p:scale>
        <p:origin x="-2028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EA65B5-D4C1-4802-8C1A-16A22E60A49E}" type="datetimeFigureOut">
              <a:rPr lang="en-US" smtClean="0"/>
              <a:pPr/>
              <a:t>12/15/2018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686FC4-DF43-47A6-A444-9A17A3783F9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2542C8-CD5F-43B3-8E53-025C53C7DFCA}" type="slidenum">
              <a:rPr lang="en-US" smtClean="0"/>
              <a:pPr/>
              <a:t>37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0C18245-AB0C-4386-B5D7-79C2577DF523}" type="datetime1">
              <a:rPr lang="en-US" smtClean="0"/>
              <a:pPr/>
              <a:t>12/15/2018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1548F86-C3F4-4B87-86C6-522F5CADA06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48404-983C-4246-B2C3-9E036B0D9CD7}" type="datetime1">
              <a:rPr lang="en-US" smtClean="0"/>
              <a:pPr/>
              <a:t>12/15/2018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8F86-C3F4-4B87-86C6-522F5CADA06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CB22C-30EE-489F-84A9-7D2D4AD979DF}" type="datetime1">
              <a:rPr lang="en-US" smtClean="0"/>
              <a:pPr/>
              <a:t>12/15/2018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8F86-C3F4-4B87-86C6-522F5CADA06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D9F08B2-8399-4742-9B31-7721D8C58C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A62B370-2F43-48DC-8BE1-5553A9914688}" type="datetime1">
              <a:rPr lang="en-US" smtClean="0"/>
              <a:pPr/>
              <a:t>12/15/2018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1548F86-C3F4-4B87-86C6-522F5CADA06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EA68E2A-CC9D-47A6-9FD9-AEB1EED2E33A}" type="datetime1">
              <a:rPr lang="en-US" smtClean="0"/>
              <a:pPr/>
              <a:t>12/15/2018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1548F86-C3F4-4B87-86C6-522F5CADA06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D4A53-DAA6-4791-8872-F645653C51AD}" type="datetime1">
              <a:rPr lang="en-US" smtClean="0"/>
              <a:pPr/>
              <a:t>12/15/2018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8F86-C3F4-4B87-86C6-522F5CADA06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C90D0-BBB4-4F4A-B014-96E4E8D9007B}" type="datetime1">
              <a:rPr lang="en-US" smtClean="0"/>
              <a:pPr/>
              <a:t>12/15/2018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8F86-C3F4-4B87-86C6-522F5CADA06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FF325A6-9262-4BC3-947F-6AE75CE0B596}" type="datetime1">
              <a:rPr lang="en-US" smtClean="0"/>
              <a:pPr/>
              <a:t>12/15/2018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1548F86-C3F4-4B87-86C6-522F5CADA06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8CBB9-7AA1-4879-B786-2A9646950A54}" type="datetime1">
              <a:rPr lang="en-US" smtClean="0"/>
              <a:pPr/>
              <a:t>12/15/2018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8F86-C3F4-4B87-86C6-522F5CADA06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4B71F8B-BDBA-4AF1-8A38-21CA8D83737E}" type="datetime1">
              <a:rPr lang="en-US" smtClean="0"/>
              <a:pPr/>
              <a:t>12/15/2018</a:t>
            </a:fld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1548F86-C3F4-4B87-86C6-522F5CADA06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827AD80-B787-4D0D-909E-4D01F8D9EF7D}" type="datetime1">
              <a:rPr lang="en-US" smtClean="0"/>
              <a:pPr/>
              <a:t>12/15/2018</a:t>
            </a:fld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1548F86-C3F4-4B87-86C6-522F5CADA06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B2FAF8B-2298-440C-B536-0632948404B6}" type="datetime1">
              <a:rPr lang="en-US" smtClean="0"/>
              <a:pPr/>
              <a:t>12/15/2018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1548F86-C3F4-4B87-86C6-522F5CADA06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45" r:id="rId1"/>
    <p:sldLayoutId id="2147484746" r:id="rId2"/>
    <p:sldLayoutId id="2147484747" r:id="rId3"/>
    <p:sldLayoutId id="2147484748" r:id="rId4"/>
    <p:sldLayoutId id="2147484749" r:id="rId5"/>
    <p:sldLayoutId id="2147484750" r:id="rId6"/>
    <p:sldLayoutId id="2147484751" r:id="rId7"/>
    <p:sldLayoutId id="2147484752" r:id="rId8"/>
    <p:sldLayoutId id="2147484753" r:id="rId9"/>
    <p:sldLayoutId id="2147484754" r:id="rId10"/>
    <p:sldLayoutId id="2147484755" r:id="rId11"/>
    <p:sldLayoutId id="2147484756" r:id="rId12"/>
  </p:sldLayoutIdLst>
  <p:transition>
    <p:pull dir="d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31925" y="360363"/>
            <a:ext cx="7407275" cy="14716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31925" y="1849438"/>
            <a:ext cx="7407275" cy="1752600"/>
          </a:xfrm>
        </p:spPr>
        <p:txBody>
          <a:bodyPr/>
          <a:lstStyle/>
          <a:p>
            <a:pPr eaLnBrk="1" hangingPunct="1">
              <a:defRPr/>
            </a:pP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8F86-C3F4-4B87-86C6-522F5CADA062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228600"/>
            <a:ext cx="88392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Distances (rough estimates)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/>
              <a:t>RIJ: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Right Atrium: 20-25 cm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Right Ventricle: 30-35 cm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PA: 40-45 cm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Wedge 45-55</a:t>
            </a:r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n-US" sz="2400" dirty="0" smtClean="0"/>
              <a:t>If </a:t>
            </a:r>
            <a:r>
              <a:rPr lang="en-US" sz="2400" dirty="0"/>
              <a:t>LIJ or R Ext Jugular, add 5-10 cm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If Femoral: add 15 cm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If </a:t>
            </a:r>
            <a:r>
              <a:rPr lang="en-US" sz="2400" dirty="0" err="1"/>
              <a:t>Antecubital</a:t>
            </a:r>
            <a:r>
              <a:rPr lang="en-US" sz="2400" dirty="0"/>
              <a:t>: add 30-35 cm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Common problems: coiling in the right atrium or right ventricle – deflate balloon, withdrawn to 20 and refloat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1548F86-C3F4-4B87-86C6-522F5CADA062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609600"/>
            <a:ext cx="8229600" cy="838200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PULMONARY ARTERIAL PRESSURE MONITORING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11" descr="npo00005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90562" y="2051050"/>
            <a:ext cx="7000875" cy="3971925"/>
          </a:xfr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1548F86-C3F4-4B87-86C6-522F5CADA062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50829" y="1"/>
            <a:ext cx="384234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1493184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5" descr="swan_ganz_schemat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7315200"/>
            <a:ext cx="6562725" cy="4886325"/>
          </a:xfrm>
          <a:prstGeom prst="rect">
            <a:avLst/>
          </a:prstGeom>
          <a:noFill/>
        </p:spPr>
      </p:pic>
      <p:pic>
        <p:nvPicPr>
          <p:cNvPr id="16391" name="Picture 7" descr="pac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470" y="0"/>
            <a:ext cx="9073530" cy="571500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1548F86-C3F4-4B87-86C6-522F5CADA062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71600"/>
            <a:ext cx="920115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11163429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8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7467600" cy="4873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 smtClean="0"/>
              <a:t>Conformation</a:t>
            </a:r>
          </a:p>
        </p:txBody>
      </p:sp>
      <p:sp>
        <p:nvSpPr>
          <p:cNvPr id="88069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charset="2"/>
              <a:buChar char="n"/>
              <a:defRPr/>
            </a:pPr>
            <a:endParaRPr lang="en-US" smtClean="0"/>
          </a:p>
        </p:txBody>
      </p:sp>
      <p:pic>
        <p:nvPicPr>
          <p:cNvPr id="1229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914399"/>
            <a:ext cx="6553200" cy="5909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7518386"/>
      </p:ext>
    </p:extLst>
  </p:cSld>
  <p:clrMapOvr>
    <a:masterClrMapping/>
  </p:clrMapOvr>
  <p:transition>
    <p:pull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83197"/>
            <a:ext cx="9143999" cy="4091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52863187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692275" y="765175"/>
            <a:ext cx="7086600" cy="88423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3600" smtClean="0"/>
              <a:t>Pulmonary Artery Occlusive Pressure (PAOP)</a:t>
            </a:r>
            <a:br>
              <a:rPr lang="en-US" sz="3600" smtClean="0"/>
            </a:br>
            <a:endParaRPr lang="en-US" sz="360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219200"/>
            <a:ext cx="8229600" cy="5181600"/>
          </a:xfrm>
        </p:spPr>
        <p:txBody>
          <a:bodyPr/>
          <a:lstStyle/>
          <a:p>
            <a:pPr eaLnBrk="1" hangingPunct="1"/>
            <a:r>
              <a:rPr lang="en-US" dirty="0" smtClean="0"/>
              <a:t>Normal mean value</a:t>
            </a:r>
          </a:p>
          <a:p>
            <a:pPr eaLnBrk="1" hangingPunct="1">
              <a:buFontTx/>
              <a:buNone/>
            </a:pPr>
            <a:r>
              <a:rPr lang="en-US" dirty="0" smtClean="0"/>
              <a:t>    8-12 mm Hg</a:t>
            </a:r>
          </a:p>
          <a:p>
            <a:pPr eaLnBrk="1" hangingPunct="1">
              <a:buFontTx/>
              <a:buNone/>
            </a:pPr>
            <a:endParaRPr lang="en-US" dirty="0" smtClean="0"/>
          </a:p>
          <a:p>
            <a:pPr eaLnBrk="1" hangingPunct="1">
              <a:buFontTx/>
              <a:buNone/>
            </a:pPr>
            <a:r>
              <a:rPr lang="en-US" dirty="0" smtClean="0"/>
              <a:t>  </a:t>
            </a:r>
          </a:p>
          <a:p>
            <a:pPr eaLnBrk="1" hangingPunct="1">
              <a:buFontTx/>
              <a:buNone/>
            </a:pPr>
            <a:r>
              <a:rPr lang="en-US" dirty="0" smtClean="0"/>
              <a:t>  </a:t>
            </a:r>
            <a:r>
              <a:rPr lang="en-US" dirty="0" err="1" smtClean="0"/>
              <a:t>Hypovolemia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Low (&lt; 8 mm Hg)</a:t>
            </a:r>
          </a:p>
          <a:p>
            <a:pPr eaLnBrk="1" hangingPunct="1">
              <a:buFontTx/>
              <a:buNone/>
            </a:pPr>
            <a:r>
              <a:rPr lang="en-US" dirty="0" smtClean="0"/>
              <a:t>   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 </a:t>
            </a:r>
            <a:r>
              <a:rPr lang="en-US" dirty="0" err="1" smtClean="0"/>
              <a:t>hypervolemia</a:t>
            </a:r>
            <a:endParaRPr lang="en-US" dirty="0" smtClean="0"/>
          </a:p>
          <a:p>
            <a:r>
              <a:rPr lang="en-US" dirty="0" smtClean="0"/>
              <a:t>High (&gt;12 mm Hg)</a:t>
            </a:r>
          </a:p>
          <a:p>
            <a:pPr eaLnBrk="1" hangingPunct="1"/>
            <a:endParaRPr lang="en-US" dirty="0" smtClean="0"/>
          </a:p>
          <a:p>
            <a:pPr eaLnBrk="1" hangingPunct="1">
              <a:buFontTx/>
              <a:buNone/>
            </a:pPr>
            <a:endParaRPr lang="en-US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1548F86-C3F4-4B87-86C6-522F5CADA062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PAOP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76400"/>
            <a:ext cx="4038600" cy="4495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charset="2"/>
              <a:buChar char="n"/>
              <a:defRPr/>
            </a:pPr>
            <a:r>
              <a:rPr lang="en-US" sz="2400" dirty="0" smtClean="0"/>
              <a:t>Reflects left ventricular end diastolic volume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Char char="n"/>
              <a:defRPr/>
            </a:pPr>
            <a:r>
              <a:rPr lang="en-US" sz="2000" dirty="0" smtClean="0"/>
              <a:t>Assumes a static column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sz="2000" dirty="0" smtClean="0"/>
              <a:t>	of blood from ventricle to catheter during diastole and consistent compliance</a:t>
            </a:r>
          </a:p>
          <a:p>
            <a:pPr eaLnBrk="1" hangingPunct="1">
              <a:lnSpc>
                <a:spcPct val="90000"/>
              </a:lnSpc>
              <a:buFont typeface="Wingdings" charset="2"/>
              <a:buChar char="n"/>
              <a:defRPr/>
            </a:pPr>
            <a:r>
              <a:rPr lang="en-US" sz="2400" dirty="0" smtClean="0"/>
              <a:t>Abnormalities are viewed in the context of SV/SI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Char char="n"/>
              <a:defRPr/>
            </a:pPr>
            <a:r>
              <a:rPr lang="en-US" sz="2000" dirty="0" smtClean="0"/>
              <a:t>If high (&gt;18) implies left ventricular dysfunction, especially if SV is low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Char char="n"/>
              <a:defRPr/>
            </a:pPr>
            <a:r>
              <a:rPr lang="en-US" sz="2000" dirty="0" smtClean="0"/>
              <a:t>If low (&lt; 8) implies hypovolemia especially if SV is low</a:t>
            </a:r>
          </a:p>
        </p:txBody>
      </p:sp>
      <p:pic>
        <p:nvPicPr>
          <p:cNvPr id="30724" name="Picture 7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67200" y="2039938"/>
            <a:ext cx="4876800" cy="3705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602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1052513"/>
            <a:ext cx="7435850" cy="129698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3600" smtClean="0"/>
              <a:t>Pulmonary Artery Occlusive Pressure (PAOP)</a:t>
            </a:r>
            <a:br>
              <a:rPr lang="en-US" sz="3600" smtClean="0"/>
            </a:br>
            <a:r>
              <a:rPr lang="en-US" sz="3600" smtClean="0"/>
              <a:t/>
            </a:r>
            <a:br>
              <a:rPr lang="en-US" sz="3600" smtClean="0"/>
            </a:br>
            <a:endParaRPr lang="en-US" sz="360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547813" y="2205038"/>
            <a:ext cx="7086600" cy="34115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smtClean="0"/>
              <a:t>    Also known as: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 Pulmonary capillary wedge pressure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 PCWP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 PWP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 PAW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 Wedge pressure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 Wedge</a:t>
            </a:r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1548F86-C3F4-4B87-86C6-522F5CADA062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219200"/>
            <a:ext cx="8763000" cy="1470025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</a:rPr>
              <a:t>Pulmonary Artery Catheter Monitoring</a:t>
            </a:r>
            <a:endParaRPr lang="en-US" sz="5400" b="1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267200"/>
            <a:ext cx="9144000" cy="1447800"/>
          </a:xfrm>
          <a:solidFill>
            <a:srgbClr val="002060"/>
          </a:solidFill>
        </p:spPr>
        <p:txBody>
          <a:bodyPr>
            <a:normAutofit fontScale="85000" lnSpcReduction="10000"/>
          </a:bodyPr>
          <a:lstStyle/>
          <a:p>
            <a:pPr algn="l"/>
            <a:r>
              <a:rPr lang="en-US" sz="2800" b="1" dirty="0" smtClean="0">
                <a:solidFill>
                  <a:srgbClr val="FFFF00"/>
                </a:solidFill>
              </a:rPr>
              <a:t>                  </a:t>
            </a:r>
            <a:r>
              <a:rPr lang="en-US" sz="2800" b="1" dirty="0" smtClean="0">
                <a:solidFill>
                  <a:srgbClr val="FFFF00"/>
                </a:solidFill>
              </a:rPr>
              <a:t>RASOUL AZARFARIN, MD, FACC</a:t>
            </a:r>
            <a:endParaRPr lang="en-US" sz="2800" b="1" dirty="0" smtClean="0">
              <a:solidFill>
                <a:srgbClr val="FFFF00"/>
              </a:solidFill>
            </a:endParaRPr>
          </a:p>
          <a:p>
            <a:pPr algn="l"/>
            <a:r>
              <a:rPr lang="en-US" sz="2800" b="1" dirty="0" smtClean="0">
                <a:solidFill>
                  <a:srgbClr val="FFFF00"/>
                </a:solidFill>
              </a:rPr>
              <a:t>                  Professor of Anesthesiology</a:t>
            </a:r>
          </a:p>
          <a:p>
            <a:pPr algn="l"/>
            <a:r>
              <a:rPr lang="en-US" sz="2800" b="1" dirty="0" smtClean="0">
                <a:solidFill>
                  <a:srgbClr val="FFFF00"/>
                </a:solidFill>
              </a:rPr>
              <a:t>                  </a:t>
            </a:r>
            <a:r>
              <a:rPr lang="en-US" sz="2400" b="1" dirty="0" err="1" smtClean="0">
                <a:solidFill>
                  <a:srgbClr val="FFFF00"/>
                </a:solidFill>
              </a:rPr>
              <a:t>Rajaie</a:t>
            </a:r>
            <a:r>
              <a:rPr lang="en-US" sz="2400" b="1" dirty="0" smtClean="0">
                <a:solidFill>
                  <a:srgbClr val="FFFF00"/>
                </a:solidFill>
              </a:rPr>
              <a:t> Cardiovascular Medical &amp; Research Center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70218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16676"/>
            <a:ext cx="9144000" cy="4024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63074448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908050"/>
            <a:ext cx="7086600" cy="884238"/>
          </a:xfrm>
        </p:spPr>
        <p:txBody>
          <a:bodyPr/>
          <a:lstStyle/>
          <a:p>
            <a:pPr algn="ctr" eaLnBrk="1" hangingPunct="1"/>
            <a:r>
              <a:rPr lang="en-US" smtClean="0"/>
              <a:t>PAP WAVEFORM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403350" y="2492375"/>
            <a:ext cx="7086600" cy="36004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   Similar in appearance to arterial waveform</a:t>
            </a:r>
          </a:p>
          <a:p>
            <a:pPr eaLnBrk="1" hangingPunct="1"/>
            <a:r>
              <a:rPr lang="en-US" smtClean="0"/>
              <a:t> Waves</a:t>
            </a:r>
          </a:p>
          <a:p>
            <a:pPr eaLnBrk="1" hangingPunct="1"/>
            <a:r>
              <a:rPr lang="en-US" smtClean="0"/>
              <a:t> Systolic pressure</a:t>
            </a:r>
          </a:p>
          <a:p>
            <a:pPr eaLnBrk="1" hangingPunct="1"/>
            <a:r>
              <a:rPr lang="en-US" smtClean="0"/>
              <a:t> Dicrotic notch</a:t>
            </a:r>
          </a:p>
          <a:p>
            <a:pPr eaLnBrk="1" hangingPunct="1"/>
            <a:r>
              <a:rPr lang="en-US" smtClean="0"/>
              <a:t> End diastolic pressure</a:t>
            </a:r>
          </a:p>
          <a:p>
            <a:pPr eaLnBrk="1" hangingPunct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1548F86-C3F4-4B87-86C6-522F5CADA062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 noChangeArrowheads="1"/>
          </p:cNvSpPr>
          <p:nvPr>
            <p:ph type="title"/>
          </p:nvPr>
        </p:nvSpPr>
        <p:spPr>
          <a:xfrm>
            <a:off x="1403350" y="333375"/>
            <a:ext cx="7086600" cy="884238"/>
          </a:xfrm>
        </p:spPr>
        <p:txBody>
          <a:bodyPr/>
          <a:lstStyle/>
          <a:p>
            <a:pPr algn="ctr" eaLnBrk="1" hangingPunct="1"/>
            <a:r>
              <a:rPr lang="en-US" smtClean="0"/>
              <a:t>PAP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8F86-C3F4-4B87-86C6-522F5CADA062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21507" name="Rectangle 5"/>
          <p:cNvSpPr>
            <a:spLocks noGrp="1" noChangeArrowheads="1"/>
          </p:cNvSpPr>
          <p:nvPr>
            <p:ph sz="quarter" idx="1"/>
          </p:nvPr>
        </p:nvSpPr>
        <p:spPr>
          <a:xfrm>
            <a:off x="971550" y="3357563"/>
            <a:ext cx="3467100" cy="207168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smtClean="0"/>
              <a:t>     Low</a:t>
            </a:r>
          </a:p>
          <a:p>
            <a:pPr eaLnBrk="1" hangingPunct="1"/>
            <a:r>
              <a:rPr lang="en-US" sz="2400" smtClean="0"/>
              <a:t> Volume depletion</a:t>
            </a:r>
          </a:p>
          <a:p>
            <a:pPr eaLnBrk="1" hangingPunct="1"/>
            <a:r>
              <a:rPr lang="en-US" sz="2400" smtClean="0"/>
              <a:t> Drugs</a:t>
            </a:r>
          </a:p>
          <a:p>
            <a:pPr eaLnBrk="1" hangingPunct="1"/>
            <a:endParaRPr lang="en-US" sz="2400" smtClean="0"/>
          </a:p>
        </p:txBody>
      </p:sp>
      <p:sp>
        <p:nvSpPr>
          <p:cNvPr id="21508" name="Rectangle 6"/>
          <p:cNvSpPr>
            <a:spLocks noGrp="1" noChangeArrowheads="1"/>
          </p:cNvSpPr>
          <p:nvPr>
            <p:ph sz="quarter" idx="2"/>
          </p:nvPr>
        </p:nvSpPr>
        <p:spPr>
          <a:xfrm>
            <a:off x="5148263" y="3357563"/>
            <a:ext cx="3467100" cy="297973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smtClean="0"/>
              <a:t>    High</a:t>
            </a:r>
          </a:p>
          <a:p>
            <a:pPr eaLnBrk="1" hangingPunct="1"/>
            <a:r>
              <a:rPr lang="en-US" sz="2400" smtClean="0"/>
              <a:t>Pulmonary HTN</a:t>
            </a:r>
          </a:p>
          <a:p>
            <a:pPr eaLnBrk="1" hangingPunct="1"/>
            <a:r>
              <a:rPr lang="en-US" sz="2400" smtClean="0"/>
              <a:t> Pulmonary Embolus</a:t>
            </a:r>
          </a:p>
          <a:p>
            <a:pPr eaLnBrk="1" hangingPunct="1"/>
            <a:r>
              <a:rPr lang="en-US" sz="2400" smtClean="0"/>
              <a:t> Mitral stenosis</a:t>
            </a:r>
          </a:p>
          <a:p>
            <a:pPr eaLnBrk="1" hangingPunct="1"/>
            <a:r>
              <a:rPr lang="en-US" sz="2400" smtClean="0"/>
              <a:t> LV failure</a:t>
            </a:r>
          </a:p>
          <a:p>
            <a:pPr eaLnBrk="1" hangingPunct="1"/>
            <a:r>
              <a:rPr lang="en-US" sz="2400" smtClean="0"/>
              <a:t> Septal wall defects</a:t>
            </a:r>
          </a:p>
          <a:p>
            <a:pPr eaLnBrk="1" hangingPunct="1"/>
            <a:endParaRPr lang="en-US" sz="2400" smtClean="0"/>
          </a:p>
        </p:txBody>
      </p:sp>
      <p:sp>
        <p:nvSpPr>
          <p:cNvPr id="21509" name="Text Box 7"/>
          <p:cNvSpPr txBox="1">
            <a:spLocks noChangeArrowheads="1"/>
          </p:cNvSpPr>
          <p:nvPr/>
        </p:nvSpPr>
        <p:spPr bwMode="auto">
          <a:xfrm>
            <a:off x="1187450" y="1125538"/>
            <a:ext cx="7345363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 </a:t>
            </a:r>
            <a:r>
              <a:rPr lang="en-US" sz="2400"/>
              <a:t>Normal values</a:t>
            </a:r>
          </a:p>
          <a:p>
            <a:r>
              <a:rPr lang="en-US" sz="2400"/>
              <a:t> PA systolic pressure = 20-30 mm Hg</a:t>
            </a:r>
          </a:p>
          <a:p>
            <a:r>
              <a:rPr lang="en-US" sz="2400"/>
              <a:t> PA diastolic pressure = 8-12 mm Hg</a:t>
            </a:r>
          </a:p>
          <a:p>
            <a:r>
              <a:rPr lang="en-US" sz="2400"/>
              <a:t> About 25/10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What does a PAC tell us?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charset="2"/>
              <a:buChar char="n"/>
              <a:defRPr/>
            </a:pPr>
            <a:r>
              <a:rPr lang="en-US" dirty="0" smtClean="0"/>
              <a:t>Direct measurements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dirty="0" smtClean="0"/>
              <a:t>CVP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dirty="0" smtClean="0"/>
              <a:t>PA (systolic and </a:t>
            </a:r>
            <a:r>
              <a:rPr lang="en-US" dirty="0" err="1" smtClean="0"/>
              <a:t>diasotolic</a:t>
            </a:r>
            <a:r>
              <a:rPr lang="en-US" dirty="0" smtClean="0"/>
              <a:t>)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dirty="0" smtClean="0"/>
              <a:t>PAOP (wedge)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dirty="0" smtClean="0"/>
              <a:t>S</a:t>
            </a:r>
            <a:r>
              <a:rPr lang="en-US" baseline="-25000" dirty="0" smtClean="0"/>
              <a:t>v</a:t>
            </a:r>
            <a:r>
              <a:rPr lang="en-US" dirty="0" smtClean="0"/>
              <a:t>O</a:t>
            </a:r>
            <a:r>
              <a:rPr lang="en-US" baseline="-25000" dirty="0" smtClean="0"/>
              <a:t>2</a:t>
            </a:r>
            <a:r>
              <a:rPr lang="en-US" dirty="0" smtClean="0"/>
              <a:t> (mixed)</a:t>
            </a: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 typeface="Wingdings" charset="2"/>
              <a:buChar char="n"/>
              <a:defRPr/>
            </a:pPr>
            <a:r>
              <a:rPr lang="en-US" smtClean="0"/>
              <a:t>Calculated data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sz="2000" smtClean="0"/>
              <a:t>Stroke volume (SV/SVI)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sz="2000" smtClean="0"/>
              <a:t>Cardiac output (CO/CI)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sz="2000" smtClean="0"/>
              <a:t>Vascular resistance (SVR,PVR)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sz="2000" smtClean="0"/>
              <a:t>Oxygen delivery</a:t>
            </a:r>
          </a:p>
          <a:p>
            <a:pPr eaLnBrk="1" hangingPunct="1">
              <a:buFont typeface="Wingdings" charset="2"/>
              <a:buChar char="n"/>
              <a:defRPr/>
            </a:pPr>
            <a:r>
              <a:rPr lang="en-US" smtClean="0"/>
              <a:t>Extended calculations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smtClean="0"/>
              <a:t>CCO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smtClean="0"/>
              <a:t>Stroke work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smtClean="0"/>
              <a:t>End diastolic volume, EF</a:t>
            </a:r>
          </a:p>
          <a:p>
            <a:pPr lvl="1" eaLnBrk="1" hangingPunct="1">
              <a:buFont typeface="Wingdings" charset="2"/>
              <a:buChar char="n"/>
              <a:defRPr/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47675280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826" y="914400"/>
            <a:ext cx="8146774" cy="11430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THERMODILUTION CARDIAC OUTPUT</a:t>
            </a:r>
            <a:br>
              <a:rPr lang="en-US" sz="2800" b="1" dirty="0" smtClean="0">
                <a:solidFill>
                  <a:srgbClr val="7030A0"/>
                </a:solidFill>
              </a:rPr>
            </a:br>
            <a:r>
              <a:rPr lang="en-US" sz="2800" b="1" dirty="0" smtClean="0">
                <a:solidFill>
                  <a:srgbClr val="7030A0"/>
                </a:solidFill>
              </a:rPr>
              <a:t>MONITORING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332037"/>
            <a:ext cx="8534400" cy="4373563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A known volume of iced or room temperature fluid is injected as a bolus into the proximal (right atrium) lumen of the PAC, and the change in the pulmonary artery blood temperature is recorded by the </a:t>
            </a:r>
            <a:r>
              <a:rPr lang="en-US" sz="2800" b="1" dirty="0" err="1" smtClean="0">
                <a:solidFill>
                  <a:srgbClr val="C00000"/>
                </a:solidFill>
              </a:rPr>
              <a:t>thermistor</a:t>
            </a:r>
            <a:r>
              <a:rPr lang="en-US" sz="2800" b="1" dirty="0" smtClean="0">
                <a:solidFill>
                  <a:srgbClr val="C00000"/>
                </a:solidFill>
              </a:rPr>
              <a:t> at the catheter tip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738724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Thermodilution</a:t>
            </a:r>
            <a:r>
              <a:rPr lang="en-US" sz="2800" b="1" dirty="0" smtClean="0">
                <a:solidFill>
                  <a:srgbClr val="FF0000"/>
                </a:solidFill>
              </a:rPr>
              <a:t> Cardiac Output</a:t>
            </a:r>
            <a:br>
              <a:rPr lang="en-US" sz="2800" b="1" dirty="0" smtClean="0">
                <a:solidFill>
                  <a:srgbClr val="FF0000"/>
                </a:solidFill>
              </a:rPr>
            </a:br>
            <a:r>
              <a:rPr lang="en-US" sz="2800" b="1" dirty="0" smtClean="0">
                <a:solidFill>
                  <a:srgbClr val="FF0000"/>
                </a:solidFill>
              </a:rPr>
              <a:t>Monitoring</a:t>
            </a:r>
            <a:r>
              <a:rPr lang="en-US" sz="2800" b="1" dirty="0" smtClean="0">
                <a:solidFill>
                  <a:srgbClr val="002060"/>
                </a:solidFill>
              </a:rPr>
              <a:t> has </a:t>
            </a:r>
            <a:r>
              <a:rPr lang="en-US" sz="2800" b="1" dirty="0" smtClean="0">
                <a:solidFill>
                  <a:srgbClr val="002060"/>
                </a:solidFill>
              </a:rPr>
              <a:t>become the de facto </a:t>
            </a:r>
            <a:r>
              <a:rPr lang="en-US" sz="2800" b="1" dirty="0" smtClean="0">
                <a:solidFill>
                  <a:srgbClr val="FF0000"/>
                </a:solidFill>
              </a:rPr>
              <a:t>clinical standard </a:t>
            </a:r>
            <a:r>
              <a:rPr lang="en-US" sz="2800" b="1" dirty="0" smtClean="0">
                <a:solidFill>
                  <a:srgbClr val="002060"/>
                </a:solidFill>
              </a:rPr>
              <a:t>for measuring CO because of its ease of implementation and the long clinical experience with its use in various settings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68189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304800" y="-215083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CO Waveforms</a:t>
            </a:r>
          </a:p>
        </p:txBody>
      </p:sp>
      <p:sp>
        <p:nvSpPr>
          <p:cNvPr id="8499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charset="2"/>
              <a:buChar char="n"/>
              <a:defRPr/>
            </a:pPr>
            <a:endParaRPr lang="en-US" smtClean="0"/>
          </a:p>
        </p:txBody>
      </p:sp>
      <p:pic>
        <p:nvPicPr>
          <p:cNvPr id="2560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650" y="967203"/>
            <a:ext cx="4197350" cy="5738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4130918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Following the trend in cardiac output is probably more clinically useful than emphasizing any absolute value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209795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808289"/>
            <a:ext cx="9144000" cy="5241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02808988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561" y="0"/>
            <a:ext cx="817287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52701886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              </a:t>
            </a:r>
            <a:r>
              <a:rPr lang="en-US" dirty="0" smtClean="0">
                <a:solidFill>
                  <a:srgbClr val="C00000"/>
                </a:solidFill>
              </a:rPr>
              <a:t>Introduction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Swan-Ganz catheter has been in use for almost 30 years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Initially developed for the management of acute myocardial infarction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Now, widespread use in the management of a variety of critical illnesses and surgical procedures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1548F86-C3F4-4B87-86C6-522F5CADA062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Fick Method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charset="2"/>
              <a:buChar char="n"/>
              <a:defRPr/>
            </a:pPr>
            <a:endParaRPr lang="en-US" sz="3200" dirty="0" smtClean="0"/>
          </a:p>
          <a:p>
            <a:pPr eaLnBrk="1" hangingPunct="1">
              <a:buFont typeface="Wingdings" charset="2"/>
              <a:buChar char="n"/>
              <a:defRPr/>
            </a:pPr>
            <a:r>
              <a:rPr lang="en-US" sz="3200" dirty="0" smtClean="0"/>
              <a:t>CO = VO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 / [C</a:t>
            </a:r>
            <a:r>
              <a:rPr lang="en-US" sz="3200" baseline="-25000" dirty="0" smtClean="0"/>
              <a:t>a</a:t>
            </a:r>
            <a:r>
              <a:rPr lang="en-US" sz="3200" dirty="0" smtClean="0"/>
              <a:t>O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 – C</a:t>
            </a:r>
            <a:r>
              <a:rPr lang="en-US" sz="3200" baseline="-25000" dirty="0" smtClean="0"/>
              <a:t>v</a:t>
            </a:r>
            <a:r>
              <a:rPr lang="en-US" sz="3200" dirty="0" smtClean="0"/>
              <a:t>O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] * 10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sz="2800" dirty="0" smtClean="0"/>
              <a:t>S</a:t>
            </a:r>
            <a:r>
              <a:rPr lang="en-US" sz="2800" baseline="-25000" dirty="0" smtClean="0"/>
              <a:t>a</a:t>
            </a:r>
            <a:r>
              <a:rPr lang="en-US" sz="2800" dirty="0" smtClean="0"/>
              <a:t>O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and S</a:t>
            </a:r>
            <a:r>
              <a:rPr lang="en-US" sz="2800" baseline="-25000" dirty="0" smtClean="0"/>
              <a:t>v</a:t>
            </a:r>
            <a:r>
              <a:rPr lang="en-US" sz="2800" dirty="0" smtClean="0"/>
              <a:t>O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often substituted</a:t>
            </a:r>
          </a:p>
          <a:p>
            <a:pPr lvl="2" eaLnBrk="1" hangingPunct="1">
              <a:buFont typeface="Wingdings" charset="2"/>
              <a:buChar char="n"/>
              <a:defRPr/>
            </a:pPr>
            <a:r>
              <a:rPr lang="en-US" sz="2400" dirty="0" smtClean="0"/>
              <a:t>CO = VO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/ [S</a:t>
            </a:r>
            <a:r>
              <a:rPr lang="en-US" sz="2400" baseline="-25000" dirty="0" smtClean="0"/>
              <a:t>a</a:t>
            </a:r>
            <a:r>
              <a:rPr lang="en-US" sz="2400" dirty="0" smtClean="0"/>
              <a:t>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– S</a:t>
            </a:r>
            <a:r>
              <a:rPr lang="en-US" sz="2400" baseline="-25000" dirty="0" smtClean="0"/>
              <a:t>v</a:t>
            </a:r>
            <a:r>
              <a:rPr lang="en-US" sz="2400" dirty="0" smtClean="0"/>
              <a:t>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] * </a:t>
            </a:r>
            <a:r>
              <a:rPr lang="en-US" sz="2400" dirty="0" err="1" smtClean="0"/>
              <a:t>Hgb</a:t>
            </a:r>
            <a:r>
              <a:rPr lang="en-US" sz="2400" dirty="0" smtClean="0"/>
              <a:t> * 1.34* 10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sz="2800" dirty="0" smtClean="0"/>
              <a:t>VO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is not usually measured</a:t>
            </a:r>
          </a:p>
          <a:p>
            <a:pPr lvl="2" eaLnBrk="1" hangingPunct="1">
              <a:buFont typeface="Wingdings" charset="2"/>
              <a:buChar char="n"/>
              <a:defRPr/>
            </a:pPr>
            <a:r>
              <a:rPr lang="en-US" sz="2400" dirty="0" smtClean="0"/>
              <a:t>Can use 3.5 mL/kg or 125 mL/m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 </a:t>
            </a:r>
          </a:p>
          <a:p>
            <a:pPr lvl="2" eaLnBrk="1" hangingPunct="1">
              <a:buFont typeface="Wingdings" charset="2"/>
              <a:buChar char="n"/>
              <a:defRPr/>
            </a:pPr>
            <a:r>
              <a:rPr lang="en-US" sz="2400" dirty="0" smtClean="0"/>
              <a:t>If metabolic rate is abnormal, the calculation may be incorrect</a:t>
            </a:r>
          </a:p>
        </p:txBody>
      </p:sp>
    </p:spTree>
    <p:extLst>
      <p:ext uri="{BB962C8B-B14F-4D97-AF65-F5344CB8AC3E}">
        <p14:creationId xmlns:p14="http://schemas.microsoft.com/office/powerpoint/2010/main" val="2527345622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Papillary muscle ischemia </a:t>
            </a:r>
            <a:r>
              <a:rPr lang="en-US" dirty="0" smtClean="0">
                <a:solidFill>
                  <a:srgbClr val="002060"/>
                </a:solidFill>
              </a:rPr>
              <a:t>or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>
                <a:solidFill>
                  <a:srgbClr val="002060"/>
                </a:solidFill>
              </a:rPr>
              <a:t>Functional mitral regurgitation</a:t>
            </a:r>
            <a:r>
              <a:rPr lang="en-US" dirty="0" smtClean="0"/>
              <a:t>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>
                <a:solidFill>
                  <a:srgbClr val="C00000"/>
                </a:solidFill>
              </a:rPr>
              <a:t>PAC</a:t>
            </a:r>
            <a:r>
              <a:rPr lang="en-US" dirty="0" smtClean="0">
                <a:solidFill>
                  <a:srgbClr val="C00000"/>
                </a:solidFill>
              </a:rPr>
              <a:t> monitoring is well suited to detect this event by revealing the onset of new </a:t>
            </a:r>
            <a:r>
              <a:rPr lang="en-US" dirty="0" err="1" smtClean="0">
                <a:solidFill>
                  <a:srgbClr val="C00000"/>
                </a:solidFill>
              </a:rPr>
              <a:t>regurgitant</a:t>
            </a:r>
            <a:r>
              <a:rPr lang="en-US" dirty="0" smtClean="0">
                <a:solidFill>
                  <a:srgbClr val="C00000"/>
                </a:solidFill>
              </a:rPr>
              <a:t> v waves in the pulmonary artery or wedge pressure traces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131658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Continuous Cardiac Output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charset="2"/>
              <a:buChar char="n"/>
              <a:defRPr/>
            </a:pPr>
            <a:r>
              <a:rPr lang="en-US" smtClean="0"/>
              <a:t>Newer generation catheter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smtClean="0"/>
              <a:t>Uses continuous cardiac output measurements without need for bolusing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smtClean="0"/>
              <a:t>Allows for right heart “volumetric” data</a:t>
            </a:r>
          </a:p>
          <a:p>
            <a:pPr lvl="2" eaLnBrk="1" hangingPunct="1">
              <a:buFont typeface="Wingdings" charset="2"/>
              <a:buChar char="n"/>
              <a:defRPr/>
            </a:pPr>
            <a:r>
              <a:rPr lang="en-US" smtClean="0"/>
              <a:t>RVEDV, RVEF, and RVSV</a:t>
            </a:r>
          </a:p>
          <a:p>
            <a:pPr lvl="2" eaLnBrk="1" hangingPunct="1">
              <a:buFont typeface="Wingdings" charset="2"/>
              <a:buChar char="n"/>
              <a:defRPr/>
            </a:pPr>
            <a:r>
              <a:rPr lang="en-US" smtClean="0"/>
              <a:t>RVSW and RVSWI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smtClean="0"/>
              <a:t>Also provides continuous S</a:t>
            </a:r>
            <a:r>
              <a:rPr lang="en-US" baseline="-25000" smtClean="0"/>
              <a:t>v</a:t>
            </a:r>
            <a:r>
              <a:rPr lang="en-US" smtClean="0"/>
              <a:t>O</a:t>
            </a:r>
            <a:r>
              <a:rPr lang="en-US" baseline="-25000" smtClean="0"/>
              <a:t>2</a:t>
            </a:r>
            <a:r>
              <a:rPr lang="en-US" smtClean="0"/>
              <a:t> measurements</a:t>
            </a:r>
          </a:p>
        </p:txBody>
      </p:sp>
    </p:spTree>
    <p:extLst>
      <p:ext uri="{BB962C8B-B14F-4D97-AF65-F5344CB8AC3E}">
        <p14:creationId xmlns:p14="http://schemas.microsoft.com/office/powerpoint/2010/main" val="3199739673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800" y="-304800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Points to Remember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066800"/>
            <a:ext cx="8610600" cy="5407152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charset="2"/>
              <a:buChar char="n"/>
              <a:defRPr/>
            </a:pPr>
            <a:r>
              <a:rPr lang="en-US" sz="2400" dirty="0" smtClean="0"/>
              <a:t>Limitations in hemodynamic monitoring </a:t>
            </a:r>
          </a:p>
          <a:p>
            <a:pPr lvl="1" eaLnBrk="1" hangingPunct="1">
              <a:lnSpc>
                <a:spcPct val="80000"/>
              </a:lnSpc>
              <a:buFont typeface="Wingdings" charset="2"/>
              <a:buChar char="n"/>
              <a:defRPr/>
            </a:pPr>
            <a:r>
              <a:rPr lang="en-US" sz="2000" dirty="0" smtClean="0"/>
              <a:t>Ventricular filling pressures do not always accurately reflect ventricular filling volume</a:t>
            </a:r>
          </a:p>
          <a:p>
            <a:pPr lvl="2" eaLnBrk="1" hangingPunct="1">
              <a:lnSpc>
                <a:spcPct val="80000"/>
              </a:lnSpc>
              <a:buFont typeface="Wingdings" charset="2"/>
              <a:buChar char="n"/>
              <a:defRPr/>
            </a:pPr>
            <a:r>
              <a:rPr lang="en-US" sz="1800" dirty="0" smtClean="0"/>
              <a:t>The pressure-volume relationship depends upon ventricular compliance</a:t>
            </a:r>
          </a:p>
          <a:p>
            <a:pPr lvl="2" eaLnBrk="1" hangingPunct="1">
              <a:lnSpc>
                <a:spcPct val="80000"/>
              </a:lnSpc>
              <a:buFont typeface="Wingdings" charset="2"/>
              <a:buChar char="n"/>
              <a:defRPr/>
            </a:pPr>
            <a:r>
              <a:rPr lang="en-US" sz="1800" dirty="0" smtClean="0"/>
              <a:t>If compliance changes, the pressure-volume relationship changes</a:t>
            </a:r>
          </a:p>
          <a:p>
            <a:pPr lvl="1" eaLnBrk="1" hangingPunct="1">
              <a:lnSpc>
                <a:spcPct val="80000"/>
              </a:lnSpc>
              <a:buFont typeface="Wingdings" charset="2"/>
              <a:buChar char="n"/>
              <a:defRPr/>
            </a:pPr>
            <a:r>
              <a:rPr lang="en-US" sz="2000" dirty="0" smtClean="0"/>
              <a:t>The PAOP is normally slightly (1-5 mm Hg) less than the PAD pressure</a:t>
            </a:r>
          </a:p>
          <a:p>
            <a:pPr lvl="2" eaLnBrk="1" hangingPunct="1">
              <a:lnSpc>
                <a:spcPct val="80000"/>
              </a:lnSpc>
              <a:buFont typeface="Wingdings" charset="2"/>
              <a:buChar char="n"/>
              <a:defRPr/>
            </a:pPr>
            <a:r>
              <a:rPr lang="en-US" sz="1800" dirty="0" smtClean="0"/>
              <a:t>This relationship stills exists with </a:t>
            </a:r>
            <a:r>
              <a:rPr lang="en-US" sz="1800" dirty="0" err="1" smtClean="0"/>
              <a:t>pulm</a:t>
            </a:r>
            <a:r>
              <a:rPr lang="en-US" sz="1800" dirty="0" smtClean="0"/>
              <a:t> hypertension due to LV failure</a:t>
            </a:r>
          </a:p>
          <a:p>
            <a:pPr lvl="2" eaLnBrk="1" hangingPunct="1">
              <a:lnSpc>
                <a:spcPct val="80000"/>
              </a:lnSpc>
              <a:buFont typeface="Wingdings" charset="2"/>
              <a:buChar char="n"/>
              <a:defRPr/>
            </a:pPr>
            <a:r>
              <a:rPr lang="en-US" sz="1800" dirty="0" smtClean="0"/>
              <a:t>However, with an </a:t>
            </a:r>
            <a:r>
              <a:rPr lang="en-US" sz="1800" dirty="0" smtClean="0">
                <a:cs typeface="Arial" charset="0"/>
              </a:rPr>
              <a:t>↑</a:t>
            </a:r>
            <a:r>
              <a:rPr lang="en-US" sz="1800" dirty="0" smtClean="0"/>
              <a:t> PVR or tachycardia (&gt;125 bpm) this relationship may breakdown and the PAD becomes significantly higher than the PAOP</a:t>
            </a:r>
          </a:p>
          <a:p>
            <a:pPr lvl="1" eaLnBrk="1" hangingPunct="1">
              <a:lnSpc>
                <a:spcPct val="80000"/>
              </a:lnSpc>
              <a:buFont typeface="Wingdings" charset="2"/>
              <a:buChar char="n"/>
              <a:defRPr/>
            </a:pPr>
            <a:r>
              <a:rPr lang="en-US" sz="2000" dirty="0" smtClean="0"/>
              <a:t>The PAOP may not equal LVEDP when </a:t>
            </a:r>
          </a:p>
          <a:p>
            <a:pPr lvl="2" eaLnBrk="1" hangingPunct="1">
              <a:lnSpc>
                <a:spcPct val="80000"/>
              </a:lnSpc>
              <a:buFont typeface="Wingdings" charset="2"/>
              <a:buChar char="n"/>
              <a:defRPr/>
            </a:pPr>
            <a:r>
              <a:rPr lang="en-US" sz="1800" dirty="0" smtClean="0"/>
              <a:t>there is high alveolar pressures</a:t>
            </a:r>
          </a:p>
          <a:p>
            <a:pPr lvl="2" eaLnBrk="1" hangingPunct="1">
              <a:lnSpc>
                <a:spcPct val="80000"/>
              </a:lnSpc>
              <a:buFont typeface="Wingdings" charset="2"/>
              <a:buChar char="n"/>
              <a:defRPr/>
            </a:pPr>
            <a:r>
              <a:rPr lang="en-US" sz="1800" dirty="0" smtClean="0"/>
              <a:t>when the catheter tip is above the left atrium</a:t>
            </a:r>
          </a:p>
          <a:p>
            <a:pPr lvl="2" eaLnBrk="1" hangingPunct="1">
              <a:lnSpc>
                <a:spcPct val="80000"/>
              </a:lnSpc>
              <a:buFont typeface="Wingdings" charset="2"/>
              <a:buChar char="n"/>
              <a:defRPr/>
            </a:pPr>
            <a:r>
              <a:rPr lang="en-US" sz="1800" dirty="0" smtClean="0"/>
              <a:t>severe hypovolemia</a:t>
            </a:r>
          </a:p>
          <a:p>
            <a:pPr lvl="2" eaLnBrk="1" hangingPunct="1">
              <a:lnSpc>
                <a:spcPct val="80000"/>
              </a:lnSpc>
              <a:buFont typeface="Wingdings" charset="2"/>
              <a:buChar char="n"/>
              <a:defRPr/>
            </a:pPr>
            <a:r>
              <a:rPr lang="en-US" sz="1800" dirty="0" smtClean="0"/>
              <a:t>tachycardia (130 bpm)</a:t>
            </a:r>
          </a:p>
          <a:p>
            <a:pPr lvl="2" eaLnBrk="1" hangingPunct="1">
              <a:lnSpc>
                <a:spcPct val="80000"/>
              </a:lnSpc>
              <a:buFont typeface="Wingdings" charset="2"/>
              <a:buChar char="n"/>
              <a:defRPr/>
            </a:pPr>
            <a:r>
              <a:rPr lang="en-US" sz="1800" dirty="0" smtClean="0"/>
              <a:t>in mitral stenosis.</a:t>
            </a:r>
          </a:p>
        </p:txBody>
      </p:sp>
    </p:spTree>
    <p:extLst>
      <p:ext uri="{BB962C8B-B14F-4D97-AF65-F5344CB8AC3E}">
        <p14:creationId xmlns:p14="http://schemas.microsoft.com/office/powerpoint/2010/main" val="3761925551"/>
      </p:ext>
    </p:extLst>
  </p:cSld>
  <p:clrMapOvr>
    <a:masterClrMapping/>
  </p:clrMapOvr>
  <p:transition>
    <p:pull dir="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" y="72683"/>
            <a:ext cx="9372600" cy="6632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26618493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8F86-C3F4-4B87-86C6-522F5CADA062}" type="slidenum">
              <a:rPr lang="en-US" smtClean="0"/>
              <a:pPr/>
              <a:t>35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35" y="152400"/>
            <a:ext cx="9114915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762051"/>
      </p:ext>
    </p:extLst>
  </p:cSld>
  <p:clrMapOvr>
    <a:masterClrMapping/>
  </p:clrMapOvr>
  <p:transition>
    <p:pull dir="d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8F86-C3F4-4B87-86C6-522F5CADA062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0"/>
            <a:ext cx="8305800" cy="2514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2590800"/>
            <a:ext cx="8923852" cy="417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865334"/>
      </p:ext>
    </p:extLst>
  </p:cSld>
  <p:clrMapOvr>
    <a:masterClrMapping/>
  </p:clrMapOvr>
  <p:transition>
    <p:pull dir="d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304800"/>
            <a:ext cx="7086600" cy="1371600"/>
          </a:xfrm>
        </p:spPr>
        <p:txBody>
          <a:bodyPr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sz="8800" smtClean="0"/>
              <a:t>THANK YOU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8F86-C3F4-4B87-86C6-522F5CADA062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43011" name="Picture 3" descr="47604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676400"/>
            <a:ext cx="6248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719263"/>
            <a:ext cx="6248400" cy="437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PAC</a:t>
            </a:r>
            <a:endParaRPr lang="en-GB" altLang="zh-TW">
              <a:latin typeface="Arial" charset="0"/>
              <a:ea typeface="新細明體" pitchFamily="18" charset="-120"/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762000" y="1600200"/>
            <a:ext cx="7772400" cy="41148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sz="2800" dirty="0">
                <a:latin typeface="Arial" charset="0"/>
              </a:rPr>
              <a:t>Advantages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Arial" charset="0"/>
              </a:rPr>
              <a:t>Provide lot of important </a:t>
            </a:r>
            <a:r>
              <a:rPr lang="en-US" sz="2400" dirty="0" err="1">
                <a:latin typeface="Arial" charset="0"/>
              </a:rPr>
              <a:t>haemodynamic</a:t>
            </a:r>
            <a:r>
              <a:rPr lang="en-US" sz="2400" dirty="0">
                <a:latin typeface="Arial" charset="0"/>
              </a:rPr>
              <a:t> parameters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Arial" charset="0"/>
              </a:rPr>
              <a:t>Sampling site for SvO2</a:t>
            </a:r>
          </a:p>
          <a:p>
            <a:pPr>
              <a:lnSpc>
                <a:spcPct val="90000"/>
              </a:lnSpc>
            </a:pPr>
            <a:endParaRPr lang="en-US" sz="2800" dirty="0" smtClean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Arial" charset="0"/>
              </a:rPr>
              <a:t>Disadvantages</a:t>
            </a:r>
            <a:endParaRPr lang="en-US" sz="2800" dirty="0">
              <a:latin typeface="Arial" charset="0"/>
            </a:endParaRP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Arial" charset="0"/>
              </a:rPr>
              <a:t>Costly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Arial" charset="0"/>
              </a:rPr>
              <a:t>Invasive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Arial" charset="0"/>
              </a:rPr>
              <a:t>Multiple complications (</a:t>
            </a:r>
            <a:r>
              <a:rPr lang="en-US" sz="2400" dirty="0" err="1">
                <a:latin typeface="Arial" charset="0"/>
              </a:rPr>
              <a:t>eg</a:t>
            </a:r>
            <a:r>
              <a:rPr lang="en-US" sz="2400" dirty="0">
                <a:latin typeface="Arial" charset="0"/>
              </a:rPr>
              <a:t> arrhythmia, catheter looping, balloon rupture, PA injury, pulmonary infarction etc)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Arial" charset="0"/>
              </a:rPr>
              <a:t>Mortality not reduced and can be even higher</a:t>
            </a:r>
          </a:p>
          <a:p>
            <a:pPr lvl="1" algn="r">
              <a:lnSpc>
                <a:spcPct val="90000"/>
              </a:lnSpc>
              <a:buFontTx/>
              <a:buNone/>
            </a:pPr>
            <a:r>
              <a:rPr lang="en-US" sz="1600" dirty="0" err="1">
                <a:latin typeface="Arial" charset="0"/>
              </a:rPr>
              <a:t>Crit</a:t>
            </a:r>
            <a:r>
              <a:rPr lang="en-US" sz="1600" dirty="0">
                <a:latin typeface="Arial" charset="0"/>
              </a:rPr>
              <a:t> Care Med 2003;31: 2734-2741</a:t>
            </a:r>
          </a:p>
          <a:p>
            <a:pPr lvl="1" algn="r">
              <a:lnSpc>
                <a:spcPct val="90000"/>
              </a:lnSpc>
              <a:buFontTx/>
              <a:buNone/>
            </a:pPr>
            <a:r>
              <a:rPr lang="en-US" sz="1600" dirty="0">
                <a:latin typeface="Arial" charset="0"/>
              </a:rPr>
              <a:t>JAMA 1996;276 889-897</a:t>
            </a:r>
            <a:endParaRPr lang="en-GB" altLang="zh-TW" sz="1600" dirty="0">
              <a:latin typeface="Arial" charset="0"/>
              <a:ea typeface="新細明體" pitchFamily="18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1548F86-C3F4-4B87-86C6-522F5CADA062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5800" y="304800"/>
            <a:ext cx="7772400" cy="6096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None/>
            </a:pPr>
            <a:r>
              <a:rPr lang="en-US" sz="3200" b="1" dirty="0" smtClean="0">
                <a:solidFill>
                  <a:srgbClr val="C00000"/>
                </a:solidFill>
              </a:rPr>
              <a:t>INDICATION</a:t>
            </a:r>
          </a:p>
          <a:p>
            <a:pPr>
              <a:lnSpc>
                <a:spcPct val="90000"/>
              </a:lnSpc>
              <a:buNone/>
            </a:pPr>
            <a:endParaRPr lang="en-US" sz="3200" b="1" dirty="0">
              <a:solidFill>
                <a:srgbClr val="C0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/>
              <a:t>Haemodynamic measurement(cardiac output, stroke volume, systemic vascular resistance</a:t>
            </a:r>
            <a:r>
              <a:rPr lang="en-US" dirty="0" smtClean="0"/>
              <a:t>)</a:t>
            </a:r>
          </a:p>
          <a:p>
            <a:pPr>
              <a:lnSpc>
                <a:spcPct val="90000"/>
              </a:lnSpc>
              <a:buNone/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Measurement of right heart pressure(RAP,PAP</a:t>
            </a:r>
            <a:r>
              <a:rPr lang="en-US" dirty="0" smtClean="0"/>
              <a:t>)</a:t>
            </a:r>
          </a:p>
          <a:p>
            <a:pPr>
              <a:lnSpc>
                <a:spcPct val="90000"/>
              </a:lnSpc>
              <a:buNone/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Acute pulmonary </a:t>
            </a:r>
            <a:r>
              <a:rPr lang="en-US" dirty="0" smtClean="0"/>
              <a:t>hypertension</a:t>
            </a:r>
          </a:p>
          <a:p>
            <a:pPr>
              <a:lnSpc>
                <a:spcPct val="90000"/>
              </a:lnSpc>
              <a:buNone/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Pulmonary </a:t>
            </a:r>
            <a:r>
              <a:rPr lang="en-US" dirty="0" smtClean="0"/>
              <a:t>embolism</a:t>
            </a:r>
          </a:p>
          <a:p>
            <a:pPr>
              <a:lnSpc>
                <a:spcPct val="90000"/>
              </a:lnSpc>
              <a:buNone/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Cardiac </a:t>
            </a:r>
            <a:r>
              <a:rPr lang="en-US" dirty="0" smtClean="0"/>
              <a:t>tamponade</a:t>
            </a:r>
          </a:p>
          <a:p>
            <a:pPr>
              <a:lnSpc>
                <a:spcPct val="90000"/>
              </a:lnSpc>
              <a:buNone/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Estimation or preload/left heart filling(PAOP</a:t>
            </a:r>
            <a:r>
              <a:rPr lang="en-US" dirty="0" smtClean="0"/>
              <a:t>)</a:t>
            </a:r>
          </a:p>
          <a:p>
            <a:pPr>
              <a:lnSpc>
                <a:spcPct val="90000"/>
              </a:lnSpc>
              <a:buNone/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Derivation of oxygen variables(VO2,DO2)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1548F86-C3F4-4B87-86C6-522F5CADA062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40370" y="-228600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Indications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447800"/>
            <a:ext cx="3733800" cy="4724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charset="2"/>
              <a:buChar char="n"/>
              <a:defRPr/>
            </a:pPr>
            <a:r>
              <a:rPr lang="en-US" sz="2400" b="1" dirty="0" smtClean="0"/>
              <a:t>Diagnostic</a:t>
            </a:r>
            <a:r>
              <a:rPr lang="en-US" sz="2400" dirty="0" smtClean="0"/>
              <a:t> indications:</a:t>
            </a:r>
          </a:p>
          <a:p>
            <a:pPr lvl="1" eaLnBrk="1" hangingPunct="1">
              <a:lnSpc>
                <a:spcPct val="80000"/>
              </a:lnSpc>
              <a:buFont typeface="Wingdings" charset="2"/>
              <a:buChar char="n"/>
              <a:defRPr/>
            </a:pPr>
            <a:r>
              <a:rPr lang="en-US" sz="2000" dirty="0" smtClean="0"/>
              <a:t>Shock states</a:t>
            </a:r>
          </a:p>
          <a:p>
            <a:pPr lvl="1" eaLnBrk="1" hangingPunct="1">
              <a:lnSpc>
                <a:spcPct val="80000"/>
              </a:lnSpc>
              <a:buFont typeface="Wingdings" charset="2"/>
              <a:buChar char="n"/>
              <a:defRPr/>
            </a:pPr>
            <a:r>
              <a:rPr lang="en-US" sz="2000" dirty="0" smtClean="0"/>
              <a:t>Differentiation of high vs low pressure pulmonary edema</a:t>
            </a:r>
          </a:p>
          <a:p>
            <a:pPr lvl="1" eaLnBrk="1" hangingPunct="1">
              <a:lnSpc>
                <a:spcPct val="80000"/>
              </a:lnSpc>
              <a:buFont typeface="Wingdings" charset="2"/>
              <a:buChar char="n"/>
              <a:defRPr/>
            </a:pPr>
            <a:r>
              <a:rPr lang="en-US" sz="2000" dirty="0" smtClean="0"/>
              <a:t>Primary pulmonary </a:t>
            </a:r>
            <a:r>
              <a:rPr lang="en-US" sz="2000" dirty="0" smtClean="0"/>
              <a:t>hypertension</a:t>
            </a:r>
            <a:endParaRPr lang="en-US" sz="2000" dirty="0" smtClean="0"/>
          </a:p>
          <a:p>
            <a:pPr lvl="1" eaLnBrk="1" hangingPunct="1">
              <a:lnSpc>
                <a:spcPct val="80000"/>
              </a:lnSpc>
              <a:buFont typeface="Wingdings" charset="2"/>
              <a:buChar char="n"/>
              <a:defRPr/>
            </a:pPr>
            <a:r>
              <a:rPr lang="en-US" sz="2000" dirty="0" err="1" smtClean="0"/>
              <a:t>Intracardiac</a:t>
            </a:r>
            <a:r>
              <a:rPr lang="en-US" sz="2000" dirty="0" smtClean="0"/>
              <a:t> shunts</a:t>
            </a:r>
          </a:p>
          <a:p>
            <a:pPr lvl="1" eaLnBrk="1" hangingPunct="1">
              <a:lnSpc>
                <a:spcPct val="80000"/>
              </a:lnSpc>
              <a:buFont typeface="Wingdings" charset="2"/>
              <a:buChar char="n"/>
              <a:defRPr/>
            </a:pPr>
            <a:r>
              <a:rPr lang="en-US" sz="2000" dirty="0" smtClean="0"/>
              <a:t>Cardiac tamponade</a:t>
            </a:r>
          </a:p>
          <a:p>
            <a:pPr lvl="1" eaLnBrk="1" hangingPunct="1">
              <a:lnSpc>
                <a:spcPct val="80000"/>
              </a:lnSpc>
              <a:buFont typeface="Wingdings" charset="2"/>
              <a:buChar char="n"/>
              <a:defRPr/>
            </a:pPr>
            <a:r>
              <a:rPr lang="en-US" sz="2000" dirty="0" smtClean="0"/>
              <a:t>Pulmonary embolus</a:t>
            </a:r>
          </a:p>
          <a:p>
            <a:pPr lvl="1" eaLnBrk="1" hangingPunct="1">
              <a:lnSpc>
                <a:spcPct val="80000"/>
              </a:lnSpc>
              <a:buFont typeface="Wingdings" charset="2"/>
              <a:buChar char="n"/>
              <a:defRPr/>
            </a:pPr>
            <a:r>
              <a:rPr lang="en-US" sz="2000" dirty="0" smtClean="0"/>
              <a:t>Monitoring and management of complicated acute myocardial infarction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270248" y="1447800"/>
            <a:ext cx="4111752" cy="4724400"/>
          </a:xfrm>
        </p:spPr>
        <p:txBody>
          <a:bodyPr>
            <a:normAutofit lnSpcReduction="10000"/>
          </a:bodyPr>
          <a:lstStyle/>
          <a:p>
            <a:pPr lvl="1" eaLnBrk="1" hangingPunct="1">
              <a:lnSpc>
                <a:spcPct val="90000"/>
              </a:lnSpc>
              <a:buFont typeface="Wingdings" charset="2"/>
              <a:buChar char="n"/>
              <a:defRPr/>
            </a:pPr>
            <a:r>
              <a:rPr lang="en-US" sz="2000" dirty="0" smtClean="0"/>
              <a:t>Assessing hemodynamic response to therapies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Char char="n"/>
              <a:defRPr/>
            </a:pPr>
            <a:r>
              <a:rPr lang="en-US" sz="2000" dirty="0" smtClean="0"/>
              <a:t>Management of </a:t>
            </a:r>
            <a:r>
              <a:rPr lang="en-US" sz="2000" dirty="0" err="1" smtClean="0"/>
              <a:t>multiorgan</a:t>
            </a:r>
            <a:r>
              <a:rPr lang="en-US" sz="2000" dirty="0" smtClean="0"/>
              <a:t> failure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Char char="n"/>
              <a:defRPr/>
            </a:pPr>
            <a:r>
              <a:rPr lang="en-US" sz="2000" dirty="0" smtClean="0"/>
              <a:t>Severe burns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Char char="n"/>
              <a:defRPr/>
            </a:pPr>
            <a:r>
              <a:rPr lang="en-US" sz="2000" dirty="0" smtClean="0"/>
              <a:t>Hemodynamic instability after cardiac surgery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Char char="n"/>
              <a:defRPr/>
            </a:pPr>
            <a:r>
              <a:rPr lang="en-US" sz="2000" dirty="0" smtClean="0"/>
              <a:t>Assessment of response to treatment in patients with primary pulmonary hypertension 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None/>
              <a:defRPr/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  <a:buFont typeface="Wingdings" charset="2"/>
              <a:buChar char="n"/>
              <a:defRPr/>
            </a:pPr>
            <a:r>
              <a:rPr lang="en-US" sz="2400" b="1" dirty="0" smtClean="0"/>
              <a:t>Therapeutic</a:t>
            </a:r>
            <a:r>
              <a:rPr lang="en-US" sz="2400" dirty="0" smtClean="0"/>
              <a:t> indications: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Char char="n"/>
              <a:defRPr/>
            </a:pPr>
            <a:r>
              <a:rPr lang="en-US" sz="2000" dirty="0" smtClean="0"/>
              <a:t>Aspiration of air emboli</a:t>
            </a:r>
          </a:p>
          <a:p>
            <a:pPr eaLnBrk="1" hangingPunct="1">
              <a:lnSpc>
                <a:spcPct val="90000"/>
              </a:lnSpc>
              <a:buFont typeface="Wingdings" charset="2"/>
              <a:buChar char="n"/>
              <a:defRPr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64939366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22860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229600" cy="5334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 </a:t>
            </a:r>
            <a:r>
              <a:rPr lang="en-US" sz="3200" b="1" dirty="0" smtClean="0">
                <a:solidFill>
                  <a:srgbClr val="FF0000"/>
                </a:solidFill>
              </a:rPr>
              <a:t>PAC</a:t>
            </a:r>
            <a:r>
              <a:rPr lang="en-US" sz="3200" dirty="0" smtClean="0">
                <a:solidFill>
                  <a:srgbClr val="FF0000"/>
                </a:solidFill>
              </a:rPr>
              <a:t> remains used for the management of patients with </a:t>
            </a:r>
            <a:r>
              <a:rPr lang="en-US" sz="3200" b="1" dirty="0" smtClean="0">
                <a:solidFill>
                  <a:srgbClr val="FF0000"/>
                </a:solidFill>
              </a:rPr>
              <a:t>RVF</a:t>
            </a:r>
            <a:r>
              <a:rPr lang="en-US" sz="3200" dirty="0" smtClean="0">
                <a:solidFill>
                  <a:srgbClr val="FF0000"/>
                </a:solidFill>
              </a:rPr>
              <a:t> , </a:t>
            </a:r>
            <a:r>
              <a:rPr lang="en-US" sz="3200" b="1" dirty="0" smtClean="0">
                <a:solidFill>
                  <a:srgbClr val="FF0000"/>
                </a:solidFill>
              </a:rPr>
              <a:t>PH</a:t>
            </a:r>
            <a:r>
              <a:rPr lang="en-US" sz="3200" dirty="0" smtClean="0">
                <a:solidFill>
                  <a:srgbClr val="FF0000"/>
                </a:solidFill>
              </a:rPr>
              <a:t> , </a:t>
            </a:r>
            <a:r>
              <a:rPr lang="en-US" sz="3200" b="1" dirty="0" smtClean="0">
                <a:solidFill>
                  <a:srgbClr val="FF0000"/>
                </a:solidFill>
              </a:rPr>
              <a:t>weaning failure from cardiac origin</a:t>
            </a:r>
            <a:r>
              <a:rPr lang="en-US" sz="3200" dirty="0" smtClean="0">
                <a:solidFill>
                  <a:srgbClr val="FF0000"/>
                </a:solidFill>
              </a:rPr>
              <a:t> and management of </a:t>
            </a:r>
            <a:r>
              <a:rPr lang="en-US" sz="3200" b="1" dirty="0" smtClean="0">
                <a:solidFill>
                  <a:srgbClr val="FF0000"/>
                </a:solidFill>
              </a:rPr>
              <a:t>complex circulatory conditions </a:t>
            </a:r>
            <a:r>
              <a:rPr lang="en-US" sz="3200" dirty="0" smtClean="0">
                <a:solidFill>
                  <a:srgbClr val="FF0000"/>
                </a:solidFill>
              </a:rPr>
              <a:t>in which the knowledge of PAP, PAOP and oxygenation parameters is considered to be important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193649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56515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Components of Swan-Ganz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5613" y="990601"/>
            <a:ext cx="4037012" cy="5105400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 smtClean="0"/>
              <a:t>Normally has four[4] ports</a:t>
            </a:r>
          </a:p>
          <a:p>
            <a:r>
              <a:rPr lang="en-US" sz="2400" dirty="0" smtClean="0"/>
              <a:t>Proximal port – </a:t>
            </a:r>
            <a:r>
              <a:rPr lang="en-US" sz="2400" dirty="0" smtClean="0">
                <a:solidFill>
                  <a:srgbClr val="0070C0"/>
                </a:solidFill>
              </a:rPr>
              <a:t>[Blue] </a:t>
            </a:r>
            <a:r>
              <a:rPr lang="en-US" sz="2400" dirty="0" smtClean="0"/>
              <a:t>used to measure </a:t>
            </a:r>
            <a:r>
              <a:rPr lang="en-US" sz="2400" dirty="0" smtClean="0">
                <a:solidFill>
                  <a:srgbClr val="0070C0"/>
                </a:solidFill>
              </a:rPr>
              <a:t>central venous pressure/RAP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and injectate port for measurement of </a:t>
            </a:r>
            <a:r>
              <a:rPr lang="en-US" sz="2400" dirty="0" smtClean="0">
                <a:solidFill>
                  <a:srgbClr val="0070C0"/>
                </a:solidFill>
              </a:rPr>
              <a:t>cardiac output</a:t>
            </a:r>
          </a:p>
          <a:p>
            <a:pPr>
              <a:buNone/>
            </a:pPr>
            <a:endParaRPr lang="en-US" sz="2400" dirty="0" smtClean="0">
              <a:solidFill>
                <a:srgbClr val="0070C0"/>
              </a:solidFill>
            </a:endParaRPr>
          </a:p>
          <a:p>
            <a:r>
              <a:rPr lang="en-US" sz="2400" dirty="0" smtClean="0"/>
              <a:t>Distal port </a:t>
            </a:r>
            <a:r>
              <a:rPr lang="en-US" sz="2400" dirty="0" smtClean="0">
                <a:solidFill>
                  <a:srgbClr val="FFC000"/>
                </a:solidFill>
              </a:rPr>
              <a:t>– [Yellow] </a:t>
            </a:r>
            <a:r>
              <a:rPr lang="en-US" sz="2400" dirty="0" smtClean="0"/>
              <a:t>used to measure </a:t>
            </a:r>
            <a:r>
              <a:rPr lang="en-US" sz="2400" dirty="0" smtClean="0">
                <a:solidFill>
                  <a:srgbClr val="FFC000"/>
                </a:solidFill>
              </a:rPr>
              <a:t>pulmonary artery pressure</a:t>
            </a:r>
          </a:p>
          <a:p>
            <a:pPr>
              <a:buNone/>
            </a:pPr>
            <a:endParaRPr lang="en-US" sz="2400" dirty="0" smtClean="0">
              <a:solidFill>
                <a:srgbClr val="FFC000"/>
              </a:solidFill>
            </a:endParaRPr>
          </a:p>
          <a:p>
            <a:r>
              <a:rPr lang="en-US" sz="2400" dirty="0" smtClean="0"/>
              <a:t>Balloon port – </a:t>
            </a:r>
            <a:r>
              <a:rPr lang="en-US" sz="2400" dirty="0" smtClean="0">
                <a:solidFill>
                  <a:srgbClr val="FF0000"/>
                </a:solidFill>
              </a:rPr>
              <a:t>[Red] </a:t>
            </a:r>
            <a:r>
              <a:rPr lang="en-US" sz="2400" dirty="0" smtClean="0"/>
              <a:t>used to determine </a:t>
            </a:r>
            <a:r>
              <a:rPr lang="en-US" sz="2400" dirty="0" smtClean="0">
                <a:solidFill>
                  <a:srgbClr val="FF0000"/>
                </a:solidFill>
              </a:rPr>
              <a:t>pulmonary wedge pressure</a:t>
            </a:r>
            <a:r>
              <a:rPr lang="en-US" sz="2400" dirty="0" smtClean="0"/>
              <a:t>;1.5 special syringe is connected</a:t>
            </a:r>
          </a:p>
          <a:p>
            <a:pPr>
              <a:buNone/>
            </a:pPr>
            <a:endParaRPr lang="en-US" sz="2400" dirty="0" smtClean="0"/>
          </a:p>
          <a:p>
            <a:r>
              <a:rPr lang="en-US" sz="2400" dirty="0" smtClean="0"/>
              <a:t>Infusion port – </a:t>
            </a:r>
            <a:r>
              <a:rPr lang="en-US" sz="2400" b="1" dirty="0" smtClean="0"/>
              <a:t>[White] </a:t>
            </a:r>
            <a:r>
              <a:rPr lang="en-US" sz="2400" dirty="0" smtClean="0"/>
              <a:t>used for </a:t>
            </a:r>
            <a:r>
              <a:rPr lang="en-US" sz="2400" b="1" dirty="0" smtClean="0"/>
              <a:t>fluid infusion</a:t>
            </a:r>
          </a:p>
          <a:p>
            <a:endParaRPr lang="en-US" dirty="0"/>
          </a:p>
        </p:txBody>
      </p:sp>
      <p:pic>
        <p:nvPicPr>
          <p:cNvPr id="5" name="Content Placeholder 4" descr="PAcathconnected 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5025" y="1066800"/>
            <a:ext cx="4346575" cy="5486400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C7F681-A6BA-45C1-BF9D-C693EBDA065F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acathcomplete 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52400"/>
            <a:ext cx="5334000" cy="392430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1548F86-C3F4-4B87-86C6-522F5CADA062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Picture 4" descr="Inflatedballo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38800" y="152400"/>
            <a:ext cx="3048000" cy="3962400"/>
          </a:xfrm>
          <a:prstGeom prst="rect">
            <a:avLst/>
          </a:prstGeom>
        </p:spPr>
      </p:pic>
      <p:pic>
        <p:nvPicPr>
          <p:cNvPr id="6" name="Picture 5" descr="Pacathmarks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267200"/>
            <a:ext cx="8839200" cy="2311400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9364</TotalTime>
  <Words>913</Words>
  <Application>Microsoft Office PowerPoint</Application>
  <PresentationFormat>On-screen Show (4:3)</PresentationFormat>
  <Paragraphs>197</Paragraphs>
  <Slides>37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Arial</vt:lpstr>
      <vt:lpstr>Calibri</vt:lpstr>
      <vt:lpstr>Century Schoolbook</vt:lpstr>
      <vt:lpstr>新細明體</vt:lpstr>
      <vt:lpstr>Wingdings</vt:lpstr>
      <vt:lpstr>Wingdings 2</vt:lpstr>
      <vt:lpstr>Wingdings 3</vt:lpstr>
      <vt:lpstr>Oriel</vt:lpstr>
      <vt:lpstr>PowerPoint Presentation</vt:lpstr>
      <vt:lpstr>Pulmonary Artery Catheter Monitoring</vt:lpstr>
      <vt:lpstr>              Introduction</vt:lpstr>
      <vt:lpstr>PAC</vt:lpstr>
      <vt:lpstr>PowerPoint Presentation</vt:lpstr>
      <vt:lpstr>Indications</vt:lpstr>
      <vt:lpstr>PowerPoint Presentation</vt:lpstr>
      <vt:lpstr>Components of Swan-Ganz</vt:lpstr>
      <vt:lpstr>PowerPoint Presentation</vt:lpstr>
      <vt:lpstr>Distances (rough estimates)</vt:lpstr>
      <vt:lpstr>PULMONARY ARTERIAL PRESSURE MONITORING </vt:lpstr>
      <vt:lpstr>PowerPoint Presentation</vt:lpstr>
      <vt:lpstr>PowerPoint Presentation</vt:lpstr>
      <vt:lpstr>PowerPoint Presentation</vt:lpstr>
      <vt:lpstr>Conformation</vt:lpstr>
      <vt:lpstr>PowerPoint Presentation</vt:lpstr>
      <vt:lpstr>Pulmonary Artery Occlusive Pressure (PAOP) </vt:lpstr>
      <vt:lpstr>PAOP</vt:lpstr>
      <vt:lpstr>Pulmonary Artery Occlusive Pressure (PAOP)  </vt:lpstr>
      <vt:lpstr>PowerPoint Presentation</vt:lpstr>
      <vt:lpstr>PAP WAVEFORM</vt:lpstr>
      <vt:lpstr>PAP</vt:lpstr>
      <vt:lpstr>What does a PAC tell us?</vt:lpstr>
      <vt:lpstr>THERMODILUTION CARDIAC OUTPUT MONITORING</vt:lpstr>
      <vt:lpstr>PowerPoint Presentation</vt:lpstr>
      <vt:lpstr>CO Waveforms</vt:lpstr>
      <vt:lpstr>PowerPoint Presentation</vt:lpstr>
      <vt:lpstr>PowerPoint Presentation</vt:lpstr>
      <vt:lpstr>PowerPoint Presentation</vt:lpstr>
      <vt:lpstr>Fick Method</vt:lpstr>
      <vt:lpstr>PowerPoint Presentation</vt:lpstr>
      <vt:lpstr>Continuous Cardiac Output</vt:lpstr>
      <vt:lpstr>Points to Remember</vt:lpstr>
      <vt:lpstr>PowerPoint Presentation</vt:lpstr>
      <vt:lpstr>PowerPoint Presentation</vt:lpstr>
      <vt:lpstr>PowerPoint Presentation</vt:lpstr>
      <vt:lpstr>PowerPoint Presentation</vt:lpstr>
    </vt:vector>
  </TitlesOfParts>
  <Company>PARANDCO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Cardiovascular Monitoring</dc:title>
  <dc:creator>PARAND</dc:creator>
  <cp:lastModifiedBy>Windows User</cp:lastModifiedBy>
  <cp:revision>619</cp:revision>
  <dcterms:created xsi:type="dcterms:W3CDTF">2010-02-15T11:18:09Z</dcterms:created>
  <dcterms:modified xsi:type="dcterms:W3CDTF">2018-12-15T20:13:58Z</dcterms:modified>
</cp:coreProperties>
</file>