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notesMasterIdLst>
    <p:notesMasterId r:id="rId43"/>
  </p:notesMasterIdLst>
  <p:sldIdLst>
    <p:sldId id="293" r:id="rId2"/>
    <p:sldId id="299" r:id="rId3"/>
    <p:sldId id="282" r:id="rId4"/>
    <p:sldId id="257" r:id="rId5"/>
    <p:sldId id="285" r:id="rId6"/>
    <p:sldId id="292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86" r:id="rId16"/>
    <p:sldId id="267" r:id="rId17"/>
    <p:sldId id="295" r:id="rId18"/>
    <p:sldId id="287" r:id="rId19"/>
    <p:sldId id="268" r:id="rId20"/>
    <p:sldId id="298" r:id="rId21"/>
    <p:sldId id="269" r:id="rId22"/>
    <p:sldId id="270" r:id="rId23"/>
    <p:sldId id="271" r:id="rId24"/>
    <p:sldId id="272" r:id="rId25"/>
    <p:sldId id="273" r:id="rId26"/>
    <p:sldId id="274" r:id="rId27"/>
    <p:sldId id="275" r:id="rId28"/>
    <p:sldId id="291" r:id="rId29"/>
    <p:sldId id="276" r:id="rId30"/>
    <p:sldId id="277" r:id="rId31"/>
    <p:sldId id="283" r:id="rId32"/>
    <p:sldId id="278" r:id="rId33"/>
    <p:sldId id="279" r:id="rId34"/>
    <p:sldId id="284" r:id="rId35"/>
    <p:sldId id="288" r:id="rId36"/>
    <p:sldId id="297" r:id="rId37"/>
    <p:sldId id="289" r:id="rId38"/>
    <p:sldId id="280" r:id="rId39"/>
    <p:sldId id="290" r:id="rId40"/>
    <p:sldId id="281" r:id="rId41"/>
    <p:sldId id="294" r:id="rId4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69231" autoAdjust="0"/>
  </p:normalViewPr>
  <p:slideViewPr>
    <p:cSldViewPr>
      <p:cViewPr varScale="1">
        <p:scale>
          <a:sx n="74" d="100"/>
          <a:sy n="74" d="100"/>
        </p:scale>
        <p:origin x="-39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4CD6649-DC36-4B04-BC4C-91E9D132D2C6}" type="datetimeFigureOut">
              <a:rPr lang="en-US" smtClean="0"/>
              <a:pPr/>
              <a:t>1/14/2017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A9C0355-9FC3-4347-AF44-381EECBDE65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64349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9C0355-9FC3-4347-AF44-381EECBDE650}" type="slidenum">
              <a:rPr lang="en-US" smtClean="0"/>
              <a:pPr/>
              <a:t>31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0179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  <p:sp>
        <p:nvSpPr>
          <p:cNvPr id="5018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62542C8-CD5F-43B3-8E53-025C53C7DFCA}" type="slidenum">
              <a:rPr lang="en-US" smtClean="0"/>
              <a:pPr/>
              <a:t>41</a:t>
            </a:fld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 bwMode="ltGray">
          <a:xfrm>
            <a:off x="0" y="0"/>
            <a:ext cx="9143999" cy="513543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3355848"/>
            <a:ext cx="8077200" cy="1673352"/>
          </a:xfrm>
        </p:spPr>
        <p:txBody>
          <a:bodyPr vert="horz" lIns="91440" tIns="0" rIns="45720" bIns="0" rtlCol="0" anchor="t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1828800"/>
            <a:ext cx="8077200" cy="1499616"/>
          </a:xfrm>
        </p:spPr>
        <p:txBody>
          <a:bodyPr lIns="118872" tIns="0" rIns="45720" bIns="0" anchor="b"/>
          <a:lstStyle>
            <a:lvl1pPr marL="0" indent="0" algn="l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5AB60D-587F-4E35-B8B3-7FC77A124946}" type="datetime1">
              <a:rPr lang="en-US" smtClean="0"/>
              <a:t>1/14/2017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4C549-850E-4FEE-B7EC-E184D1023A4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Rectangle 9"/>
          <p:cNvSpPr/>
          <p:nvPr/>
        </p:nvSpPr>
        <p:spPr bwMode="invGray">
          <a:xfrm>
            <a:off x="0" y="5128334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E525EB-1EF0-4246-9388-16BD4F3125F0}" type="datetime1">
              <a:rPr lang="en-US" smtClean="0"/>
              <a:t>1/14/2017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4C549-850E-4FEE-B7EC-E184D1023A4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 bwMode="invGray">
          <a:xfrm>
            <a:off x="6598920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108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 bwMode="ltGray">
          <a:xfrm>
            <a:off x="6647687" y="0"/>
            <a:ext cx="2514601" cy="685800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0" y="274640"/>
            <a:ext cx="1905000" cy="5851525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304800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25F41F-0687-4E47-B31B-14042B58CBD7}" type="datetime1">
              <a:rPr lang="en-US" smtClean="0"/>
              <a:t>1/14/2017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40597" y="6377459"/>
            <a:ext cx="3836404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4C549-850E-4FEE-B7EC-E184D1023A4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252728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C043C-763F-46BC-B473-AD6E63F7792F}" type="datetime1">
              <a:rPr lang="en-US" smtClean="0"/>
              <a:t>1/14/2017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4C549-850E-4FEE-B7EC-E184D1023A4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 bwMode="ltGray">
          <a:xfrm>
            <a:off x="0" y="1"/>
            <a:ext cx="9144000" cy="260252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invGray">
          <a:xfrm>
            <a:off x="0" y="2602520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9808" y="118872"/>
            <a:ext cx="8013192" cy="1636776"/>
          </a:xfrm>
        </p:spPr>
        <p:txBody>
          <a:bodyPr vert="horz" lIns="91440" tIns="0" rIns="91440" bIns="0" rtlCol="0" anchor="b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 cap="none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40664" y="1828800"/>
            <a:ext cx="8022336" cy="685800"/>
          </a:xfrm>
        </p:spPr>
        <p:txBody>
          <a:bodyPr lIns="146304" tIns="0" rIns="45720" bIns="0"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6BA2D0-74B5-43EB-965C-A40AE90FE88C}" type="datetime1">
              <a:rPr lang="en-US" smtClean="0"/>
              <a:t>1/14/2017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4C549-850E-4FEE-B7EC-E184D1023A4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73936"/>
            <a:ext cx="4038600" cy="4623816"/>
          </a:xfrm>
        </p:spPr>
        <p:txBody>
          <a:bodyPr lIns="9144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73936"/>
            <a:ext cx="4038600" cy="462381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1B74FC-6D71-4C75-ABAB-A556B283407C}" type="datetime1">
              <a:rPr lang="en-US" smtClean="0"/>
              <a:t>1/14/2017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4C549-850E-4FEE-B7EC-E184D1023A4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98987"/>
            <a:ext cx="4040188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449512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698987"/>
            <a:ext cx="4041775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449512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4498AB-1003-4ADA-9AAA-5695B9F4C45F}" type="datetime1">
              <a:rPr lang="en-US" smtClean="0"/>
              <a:t>1/14/2017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4C549-850E-4FEE-B7EC-E184D1023A4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3327B0-53AA-420B-B5F8-31C430E3D4A6}" type="datetime1">
              <a:rPr lang="en-US" smtClean="0"/>
              <a:t>1/14/2017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4C549-850E-4FEE-B7EC-E184D1023A4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F34E55-A315-4D76-93C0-6E207748FACF}" type="datetime1">
              <a:rPr lang="en-US" smtClean="0"/>
              <a:t>1/14/2017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4C549-850E-4FEE-B7EC-E184D1023A4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838" y="152400"/>
            <a:ext cx="2523744" cy="978408"/>
          </a:xfrm>
        </p:spPr>
        <p:txBody>
          <a:bodyPr vert="horz" lIns="73152" rIns="45720" bIns="0" rtlCol="0" anchor="b">
            <a:normAutofit/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19377" y="1743133"/>
            <a:ext cx="5920641" cy="455888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838" y="1730018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199D24-1529-4A26-9FC1-32F1DB138107}" type="datetime1">
              <a:rPr lang="en-US" smtClean="0"/>
              <a:t>1/14/2017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4C549-850E-4FEE-B7EC-E184D1023A4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Rectangle 11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4592" y="155448"/>
            <a:ext cx="2525150" cy="978408"/>
          </a:xfrm>
        </p:spPr>
        <p:txBody>
          <a:bodyPr lIns="73152" bIns="0" anchor="b"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903805" y="1484808"/>
            <a:ext cx="6247397" cy="5373192"/>
          </a:xfrm>
          <a:solidFill>
            <a:schemeClr val="bg2">
              <a:shade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4592" y="1728216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64592" y="1170432"/>
            <a:ext cx="2523744" cy="201168"/>
          </a:xfrm>
        </p:spPr>
        <p:txBody>
          <a:bodyPr/>
          <a:lstStyle/>
          <a:p>
            <a:fld id="{264EC186-E8A9-42BD-9943-61A51EAC942B}" type="datetime1">
              <a:rPr lang="en-US" smtClean="0"/>
              <a:t>1/14/2017</a:t>
            </a:fld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 bwMode="invGray"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35808" y="1170432"/>
            <a:ext cx="5193792" cy="201168"/>
          </a:xfrm>
        </p:spPr>
        <p:txBody>
          <a:bodyPr/>
          <a:lstStyle>
            <a:lvl1pPr>
              <a:defRPr>
                <a:solidFill>
                  <a:schemeClr val="bg1">
                    <a:shade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339328" y="1170432"/>
            <a:ext cx="733864" cy="201168"/>
          </a:xfrm>
        </p:spPr>
        <p:txBody>
          <a:bodyPr/>
          <a:lstStyle/>
          <a:p>
            <a:fld id="{03B4C549-850E-4FEE-B7EC-E184D1023A4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 bwMode="invGray">
          <a:xfrm>
            <a:off x="0" y="1435895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7" name="Rectangle 6"/>
          <p:cNvSpPr/>
          <p:nvPr/>
        </p:nvSpPr>
        <p:spPr bwMode="ltGray">
          <a:xfrm>
            <a:off x="0" y="0"/>
            <a:ext cx="9143999" cy="143373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75191"/>
            <a:ext cx="8229600" cy="4625609"/>
          </a:xfrm>
          <a:prstGeom prst="rect">
            <a:avLst/>
          </a:prstGeom>
        </p:spPr>
        <p:txBody>
          <a:bodyPr vert="horz" lIns="54864" tIns="91440" rtlCol="0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476999"/>
            <a:ext cx="2133600" cy="274320"/>
          </a:xfrm>
          <a:prstGeom prst="rect">
            <a:avLst/>
          </a:prstGeom>
        </p:spPr>
        <p:txBody>
          <a:bodyPr vert="horz" lIns="109728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5186E964-B62C-4F60-AADF-80EEE52B24D9}" type="datetime1">
              <a:rPr lang="en-US" smtClean="0"/>
              <a:t>1/14/2017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640596" y="6476999"/>
            <a:ext cx="5507719" cy="274320"/>
          </a:xfrm>
          <a:prstGeom prst="rect">
            <a:avLst/>
          </a:prstGeom>
        </p:spPr>
        <p:txBody>
          <a:bodyPr vert="horz" lIns="45720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04396" y="6476999"/>
            <a:ext cx="733864" cy="274320"/>
          </a:xfrm>
          <a:prstGeom prst="rect">
            <a:avLst/>
          </a:prstGeom>
        </p:spPr>
        <p:txBody>
          <a:bodyPr vert="horz" bIns="0" rtlCol="0" anchor="b"/>
          <a:lstStyle>
            <a:lvl1pPr algn="r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03B4C549-850E-4FEE-B7EC-E184D1023A44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hf hdr="0" ftr="0" dt="0"/>
  <p:txStyles>
    <p:titleStyle>
      <a:lvl1pPr algn="l" rtl="0" eaLnBrk="1" latinLnBrk="0" hangingPunct="1">
        <a:spcBef>
          <a:spcPct val="0"/>
        </a:spcBef>
        <a:buNone/>
        <a:defRPr kumimoji="0" sz="4500" b="1" kern="1200">
          <a:solidFill>
            <a:schemeClr val="accent1">
              <a:satMod val="150000"/>
            </a:schemeClr>
          </a:solidFill>
          <a:effectLst/>
          <a:latin typeface="+mj-lt"/>
          <a:ea typeface="+mj-ea"/>
          <a:cs typeface="+mj-cs"/>
        </a:defRPr>
      </a:lvl1pPr>
      <a:extLst/>
    </p:titleStyle>
    <p:bodyStyle>
      <a:lvl1pPr marL="438912" indent="-320040" algn="l" rtl="0" eaLnBrk="1" latinLnBrk="0" hangingPunct="1">
        <a:spcBef>
          <a:spcPts val="0"/>
        </a:spcBef>
        <a:buClr>
          <a:schemeClr val="accent1"/>
        </a:buClr>
        <a:buSzPct val="80000"/>
        <a:buFont typeface="Wingdings 2"/>
        <a:buChar char="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31520" indent="-27432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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3"/>
        </a:buClr>
        <a:buFont typeface="Arial"/>
        <a:buChar char="▪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16152" indent="-182880" algn="l" rtl="0" eaLnBrk="1" latinLnBrk="0" hangingPunct="1">
        <a:spcBef>
          <a:spcPct val="20000"/>
        </a:spcBef>
        <a:buClr>
          <a:schemeClr val="accent4"/>
        </a:buClr>
        <a:buFont typeface="Arial"/>
        <a:buChar char="▪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26464" indent="-182880" algn="l" rtl="0" eaLnBrk="1" latinLnBrk="0" hangingPunct="1">
        <a:spcBef>
          <a:spcPct val="20000"/>
        </a:spcBef>
        <a:buClr>
          <a:schemeClr val="accent5"/>
        </a:buClr>
        <a:buFont typeface="Wingdings 3"/>
        <a:buChar char=""/>
        <a:defRPr kumimoji="0" lang="en-US" sz="2000" kern="1200" smtClean="0">
          <a:solidFill>
            <a:schemeClr val="tx1"/>
          </a:solidFill>
          <a:latin typeface="+mn-lt"/>
          <a:ea typeface="+mn-ea"/>
          <a:cs typeface="+mn-cs"/>
        </a:defRPr>
      </a:lvl5pPr>
      <a:lvl6pPr marL="1627632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ct val="20000"/>
        </a:spcBef>
        <a:buClr>
          <a:schemeClr val="accent1"/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ct val="20000"/>
        </a:spcBef>
        <a:buClr>
          <a:schemeClr val="accent2"/>
        </a:buClr>
        <a:buFont typeface="Wingdings 2" pitchFamily="18" charset="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231136" indent="-182880" algn="l" rtl="0" eaLnBrk="1" latinLnBrk="0" hangingPunct="1">
        <a:spcBef>
          <a:spcPct val="20000"/>
        </a:spcBef>
        <a:buClr>
          <a:schemeClr val="accent3"/>
        </a:buClr>
        <a:buFont typeface="Wingdings 2" pitchFamily="18" charset="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endParaRPr lang="en-US" dirty="0" smtClean="0"/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>
              <a:defRPr/>
            </a:pPr>
            <a:endParaRPr lang="en-US" dirty="0" smtClean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548F86-C3F4-4B87-86C6-522F5CADA062}" type="slidenum">
              <a:rPr lang="en-US" smtClean="0"/>
              <a:pPr/>
              <a:t>1</a:t>
            </a:fld>
            <a:endParaRPr lang="en-US" dirty="0"/>
          </a:p>
        </p:txBody>
      </p:sp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200" y="228600"/>
            <a:ext cx="8839200" cy="640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en-US" sz="3200" b="1" dirty="0" smtClean="0">
                <a:latin typeface="Arial Black" pitchFamily="34" charset="0"/>
              </a:rPr>
              <a:t>Doubtful diagnosis of cardiac arrest</a:t>
            </a:r>
            <a:r>
              <a:rPr lang="en-US" sz="3200" dirty="0" smtClean="0">
                <a:latin typeface="Arial Black" pitchFamily="34" charset="0"/>
              </a:rPr>
              <a:t/>
            </a:r>
            <a:br>
              <a:rPr lang="en-US" sz="3200" dirty="0" smtClean="0">
                <a:latin typeface="Arial Black" pitchFamily="34" charset="0"/>
              </a:rPr>
            </a:br>
            <a:endParaRPr lang="en-US" sz="3200" dirty="0">
              <a:latin typeface="Arial Black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If in doubt feel for a central pulse for 10 s and look at all traces</a:t>
            </a:r>
          </a:p>
          <a:p>
            <a:r>
              <a:rPr lang="en-US" b="1" dirty="0" smtClean="0"/>
              <a:t>If the </a:t>
            </a:r>
            <a:r>
              <a:rPr lang="en-US" b="1" dirty="0" smtClean="0">
                <a:solidFill>
                  <a:srgbClr val="FF0000"/>
                </a:solidFill>
              </a:rPr>
              <a:t>ECG shows VF or </a:t>
            </a:r>
            <a:r>
              <a:rPr lang="en-US" b="1" dirty="0" err="1" smtClean="0">
                <a:solidFill>
                  <a:srgbClr val="FF0000"/>
                </a:solidFill>
              </a:rPr>
              <a:t>asystole</a:t>
            </a:r>
            <a:r>
              <a:rPr lang="en-US" b="1" dirty="0" smtClean="0"/>
              <a:t>, call cardiac arrest immediately </a:t>
            </a:r>
          </a:p>
          <a:p>
            <a:r>
              <a:rPr lang="en-US" b="1" dirty="0" smtClean="0"/>
              <a:t>If arterial and other pressure </a:t>
            </a:r>
            <a:r>
              <a:rPr lang="en-US" b="1" dirty="0" smtClean="0">
                <a:solidFill>
                  <a:srgbClr val="FF0000"/>
                </a:solidFill>
              </a:rPr>
              <a:t>waveforms are </a:t>
            </a:r>
            <a:r>
              <a:rPr lang="en-US" b="1" dirty="0" err="1" smtClean="0">
                <a:solidFill>
                  <a:srgbClr val="FF0000"/>
                </a:solidFill>
              </a:rPr>
              <a:t>pulseless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smtClean="0"/>
              <a:t>then call cardiac arrest immediately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4C549-850E-4FEE-B7EC-E184D1023A44}" type="slidenum">
              <a:rPr lang="en-US" smtClean="0"/>
              <a:pPr/>
              <a:t>10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en-US" sz="3600" b="1" dirty="0" smtClean="0">
                <a:latin typeface="Arial Black" pitchFamily="34" charset="0"/>
              </a:rPr>
              <a:t>Basic life support  External Cardiac Massage</a:t>
            </a:r>
            <a:endParaRPr lang="en-US" sz="3600" dirty="0">
              <a:latin typeface="Arial Black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endParaRPr lang="en-US" sz="2800" b="1" dirty="0" smtClean="0"/>
          </a:p>
          <a:p>
            <a:r>
              <a:rPr lang="en-US" sz="2800" b="1" dirty="0" smtClean="0"/>
              <a:t>If you have witnessed the change of rhythm to</a:t>
            </a:r>
            <a:r>
              <a:rPr lang="en-US" sz="2800" b="1" dirty="0" smtClean="0">
                <a:solidFill>
                  <a:srgbClr val="FF0000"/>
                </a:solidFill>
              </a:rPr>
              <a:t> VF or </a:t>
            </a:r>
            <a:r>
              <a:rPr lang="en-US" sz="2800" b="1" dirty="0" err="1" smtClean="0">
                <a:solidFill>
                  <a:srgbClr val="FF0000"/>
                </a:solidFill>
              </a:rPr>
              <a:t>pulseless</a:t>
            </a:r>
            <a:r>
              <a:rPr lang="en-US" sz="2800" b="1" dirty="0" smtClean="0">
                <a:solidFill>
                  <a:srgbClr val="FF0000"/>
                </a:solidFill>
              </a:rPr>
              <a:t> VT </a:t>
            </a:r>
            <a:r>
              <a:rPr lang="en-US" sz="2800" b="1" dirty="0" smtClean="0"/>
              <a:t>then ECM may be delayed until </a:t>
            </a:r>
            <a:r>
              <a:rPr lang="en-US" sz="2800" b="1" dirty="0" smtClean="0">
                <a:solidFill>
                  <a:srgbClr val="FF0000"/>
                </a:solidFill>
              </a:rPr>
              <a:t>three shocks have been given</a:t>
            </a:r>
            <a:r>
              <a:rPr lang="en-US" sz="2800" b="1" dirty="0" smtClean="0"/>
              <a:t> if a defibrillator is rapidly available (within 1 min)</a:t>
            </a:r>
          </a:p>
          <a:p>
            <a:r>
              <a:rPr lang="en-US" b="1" dirty="0" smtClean="0"/>
              <a:t>I</a:t>
            </a:r>
            <a:r>
              <a:rPr lang="en-US" sz="2800" b="1" dirty="0" smtClean="0"/>
              <a:t>f not, </a:t>
            </a:r>
            <a:r>
              <a:rPr lang="en-US" sz="2800" b="1" dirty="0" smtClean="0">
                <a:solidFill>
                  <a:srgbClr val="FF0000"/>
                </a:solidFill>
              </a:rPr>
              <a:t>ECM should be immediately </a:t>
            </a:r>
            <a:r>
              <a:rPr lang="en-US" sz="2800" b="1" dirty="0" smtClean="0"/>
              <a:t>initiated</a:t>
            </a:r>
            <a:r>
              <a:rPr lang="en-US" b="1" dirty="0" smtClean="0"/>
              <a:t> </a:t>
            </a:r>
          </a:p>
          <a:p>
            <a:r>
              <a:rPr lang="en-US" sz="2800" b="1" dirty="0" smtClean="0"/>
              <a:t>You should aim for the ‘</a:t>
            </a:r>
            <a:r>
              <a:rPr lang="en-US" sz="2800" b="1" dirty="0" smtClean="0">
                <a:solidFill>
                  <a:srgbClr val="C00000"/>
                </a:solidFill>
              </a:rPr>
              <a:t>systolic’ impulse over 60 </a:t>
            </a:r>
            <a:r>
              <a:rPr lang="en-US" sz="3100" b="1" dirty="0" smtClean="0">
                <a:solidFill>
                  <a:srgbClr val="C00000"/>
                </a:solidFill>
              </a:rPr>
              <a:t>mmHg</a:t>
            </a:r>
            <a:r>
              <a:rPr lang="en-US" sz="3100" dirty="0" smtClean="0">
                <a:solidFill>
                  <a:srgbClr val="92D050"/>
                </a:solidFill>
              </a:rPr>
              <a:t> for optimal cerebral perfusion</a:t>
            </a:r>
            <a:r>
              <a:rPr lang="en-US" sz="3100" b="1" dirty="0" smtClean="0">
                <a:solidFill>
                  <a:srgbClr val="C00000"/>
                </a:solidFill>
              </a:rPr>
              <a:t>.</a:t>
            </a:r>
          </a:p>
          <a:p>
            <a:r>
              <a:rPr lang="en-US" sz="2800" b="1" dirty="0" smtClean="0"/>
              <a:t>Inability to achieve an acceptable compression-generated blood pressure may indicate that the cause of the arrest warrants </a:t>
            </a:r>
            <a:r>
              <a:rPr lang="en-US" sz="2800" b="1" dirty="0" smtClean="0">
                <a:solidFill>
                  <a:srgbClr val="C00000"/>
                </a:solidFill>
              </a:rPr>
              <a:t>immediate emergency </a:t>
            </a:r>
            <a:r>
              <a:rPr lang="en-US" sz="2800" b="1" dirty="0" err="1" smtClean="0">
                <a:solidFill>
                  <a:srgbClr val="C00000"/>
                </a:solidFill>
              </a:rPr>
              <a:t>resternotomy</a:t>
            </a:r>
            <a:r>
              <a:rPr lang="en-US" sz="2800" b="1" dirty="0" smtClean="0">
                <a:solidFill>
                  <a:srgbClr val="C00000"/>
                </a:solidFill>
              </a:rPr>
              <a:t> </a:t>
            </a:r>
            <a:r>
              <a:rPr lang="en-US" sz="2800" b="1" dirty="0" smtClean="0"/>
              <a:t>(massive bleeding or </a:t>
            </a:r>
            <a:r>
              <a:rPr lang="en-US" sz="2800" b="1" dirty="0" err="1" smtClean="0"/>
              <a:t>tamponade</a:t>
            </a:r>
            <a:r>
              <a:rPr lang="en-US" sz="2800" b="1" dirty="0" smtClean="0"/>
              <a:t> or tension </a:t>
            </a:r>
            <a:r>
              <a:rPr lang="en-US" sz="2800" b="1" dirty="0" err="1" smtClean="0"/>
              <a:t>pneumothorax</a:t>
            </a:r>
            <a:r>
              <a:rPr lang="en-US" sz="2800" b="1" dirty="0" smtClean="0"/>
              <a:t>) and chest reopening should be </a:t>
            </a:r>
            <a:r>
              <a:rPr lang="en-US" sz="2800" b="1" dirty="0" err="1" smtClean="0"/>
              <a:t>expediteed</a:t>
            </a:r>
            <a:r>
              <a:rPr lang="en-US" sz="2800" b="1" dirty="0" smtClean="0"/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4C549-850E-4FEE-B7EC-E184D1023A44}" type="slidenum">
              <a:rPr lang="en-US" smtClean="0"/>
              <a:pPr/>
              <a:t>11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sz="5400" b="1" dirty="0" smtClean="0">
                <a:latin typeface="Arial Black" pitchFamily="34" charset="0"/>
              </a:rPr>
              <a:t>Basic life support airway</a:t>
            </a:r>
            <a:endParaRPr lang="en-US" dirty="0">
              <a:latin typeface="Arial Black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lnSpc>
                <a:spcPct val="90000"/>
              </a:lnSpc>
            </a:pPr>
            <a:r>
              <a:rPr lang="en-US" sz="2800" b="1" dirty="0" smtClean="0"/>
              <a:t>Immediately turn the </a:t>
            </a:r>
            <a:r>
              <a:rPr lang="en-US" sz="2800" b="1" dirty="0" smtClean="0">
                <a:solidFill>
                  <a:srgbClr val="C00000"/>
                </a:solidFill>
              </a:rPr>
              <a:t>oxygen up to 100%. </a:t>
            </a:r>
          </a:p>
          <a:p>
            <a:pPr>
              <a:lnSpc>
                <a:spcPct val="90000"/>
              </a:lnSpc>
            </a:pPr>
            <a:r>
              <a:rPr lang="en-US" sz="2800" b="1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For ventilated patients, </a:t>
            </a:r>
            <a:r>
              <a:rPr lang="en-US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PEEP should be removed</a:t>
            </a:r>
            <a:r>
              <a:rPr lang="en-US" sz="2800" b="1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, and if you are happy to do so, the ventilator should be </a:t>
            </a:r>
            <a:r>
              <a:rPr lang="en-US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disconnected and a bag/valve </a:t>
            </a:r>
            <a:r>
              <a:rPr lang="en-US" sz="2800" b="1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used. Listen for breath sounds both sides and equal chest movement to identify a </a:t>
            </a:r>
            <a:r>
              <a:rPr lang="en-US" sz="28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pneumothorax</a:t>
            </a:r>
            <a:r>
              <a:rPr lang="en-US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 or a </a:t>
            </a:r>
            <a:r>
              <a:rPr lang="en-US" sz="28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haemothorax</a:t>
            </a:r>
            <a:r>
              <a:rPr lang="en-US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 </a:t>
            </a:r>
            <a:r>
              <a:rPr lang="en-US" sz="2800" b="1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if present.</a:t>
            </a:r>
            <a:r>
              <a:rPr lang="en-US" sz="2800" b="1" dirty="0" smtClean="0"/>
              <a:t> </a:t>
            </a:r>
          </a:p>
          <a:p>
            <a:pPr>
              <a:lnSpc>
                <a:spcPct val="90000"/>
              </a:lnSpc>
            </a:pPr>
            <a:endParaRPr lang="en-US" sz="2800" b="1" dirty="0" smtClean="0">
              <a:effectLst>
                <a:outerShdw blurRad="38100" dist="38100" dir="2700000" algn="tl">
                  <a:srgbClr val="FFFFFF"/>
                </a:outerShdw>
              </a:effectLst>
            </a:endParaRPr>
          </a:p>
          <a:p>
            <a:pPr>
              <a:lnSpc>
                <a:spcPct val="90000"/>
              </a:lnSpc>
            </a:pPr>
            <a:r>
              <a:rPr lang="en-US" sz="2800" b="1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If you suspect a tension </a:t>
            </a:r>
            <a:r>
              <a:rPr lang="en-US" sz="2800" b="1" dirty="0" err="1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pneumothorax</a:t>
            </a:r>
            <a:r>
              <a:rPr lang="en-US" sz="2800" b="1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, place a </a:t>
            </a:r>
            <a:r>
              <a:rPr lang="en-US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large bore needle into the 2nd </a:t>
            </a:r>
            <a:r>
              <a:rPr lang="en-US" sz="2800" b="1" dirty="0" err="1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intercostal</a:t>
            </a:r>
            <a:r>
              <a:rPr lang="en-US" sz="2800" b="1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 space, anterior mid-</a:t>
            </a:r>
            <a:r>
              <a:rPr lang="en-US" sz="2800" b="1" dirty="0" err="1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clavicular</a:t>
            </a:r>
            <a:r>
              <a:rPr lang="en-US" sz="2800" b="1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 line, followed either by a </a:t>
            </a:r>
            <a:r>
              <a:rPr lang="en-US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chest drain </a:t>
            </a:r>
            <a:r>
              <a:rPr lang="en-US" sz="2800" b="1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or opening of the pleura </a:t>
            </a:r>
            <a:r>
              <a:rPr lang="en-US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at </a:t>
            </a:r>
            <a:r>
              <a:rPr lang="en-US" sz="28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resternotomy</a:t>
            </a:r>
            <a:r>
              <a:rPr lang="en-US" sz="2800" b="1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.</a:t>
            </a:r>
            <a:r>
              <a:rPr lang="en-US" sz="2800" b="1" dirty="0" smtClean="0"/>
              <a:t> </a:t>
            </a:r>
          </a:p>
          <a:p>
            <a:pPr>
              <a:lnSpc>
                <a:spcPct val="90000"/>
              </a:lnSpc>
            </a:pPr>
            <a:endParaRPr lang="en-US" sz="2800" b="1" dirty="0" smtClean="0">
              <a:effectLst>
                <a:outerShdw blurRad="38100" dist="38100" dir="2700000" algn="tl">
                  <a:srgbClr val="FFFFFF"/>
                </a:outerShdw>
              </a:effectLst>
            </a:endParaRPr>
          </a:p>
          <a:p>
            <a:pPr>
              <a:lnSpc>
                <a:spcPct val="90000"/>
              </a:lnSpc>
            </a:pPr>
            <a:r>
              <a:rPr lang="en-US" sz="2800" b="1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If you are happy with the airway and breathing, the patient may be </a:t>
            </a:r>
            <a:r>
              <a:rPr lang="en-US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reconnected to the ventilator</a:t>
            </a:r>
            <a:endParaRPr lang="en-US" sz="2800" b="1" dirty="0">
              <a:solidFill>
                <a:srgbClr val="C00000"/>
              </a:solidFill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4C549-850E-4FEE-B7EC-E184D1023A44}" type="slidenum">
              <a:rPr lang="en-US" smtClean="0"/>
              <a:pPr/>
              <a:t>12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924712"/>
          </a:xfrm>
        </p:spPr>
        <p:txBody>
          <a:bodyPr>
            <a:normAutofit/>
          </a:bodyPr>
          <a:lstStyle/>
          <a:p>
            <a:pPr algn="ctr"/>
            <a:r>
              <a:rPr lang="en-US" sz="4000" b="1" dirty="0" smtClean="0">
                <a:latin typeface="Arial Black" pitchFamily="34" charset="0"/>
              </a:rPr>
              <a:t>Infusions and syringe drivers</a:t>
            </a:r>
            <a:endParaRPr lang="en-US" sz="4000" dirty="0">
              <a:latin typeface="Arial Black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/>
              <a:t>In an established cardiac arrest all </a:t>
            </a:r>
            <a:r>
              <a:rPr lang="en-US" b="1" dirty="0" smtClean="0">
                <a:solidFill>
                  <a:srgbClr val="C00000"/>
                </a:solidFill>
              </a:rPr>
              <a:t>infusions and syringe drivers should be stopped. </a:t>
            </a:r>
          </a:p>
          <a:p>
            <a:pPr>
              <a:buNone/>
            </a:pPr>
            <a:endParaRPr lang="en-US" b="1" dirty="0" smtClean="0"/>
          </a:p>
          <a:p>
            <a:r>
              <a:rPr lang="en-US" b="1" dirty="0" smtClean="0"/>
              <a:t>If there is concern about </a:t>
            </a:r>
            <a:r>
              <a:rPr lang="en-US" b="1" dirty="0" smtClean="0">
                <a:solidFill>
                  <a:srgbClr val="FF0066"/>
                </a:solidFill>
              </a:rPr>
              <a:t>awareness</a:t>
            </a:r>
            <a:r>
              <a:rPr lang="en-US" b="1" dirty="0" smtClean="0"/>
              <a:t> then it is acceptable to continue the </a:t>
            </a:r>
            <a:r>
              <a:rPr lang="en-US" b="1" dirty="0" smtClean="0">
                <a:solidFill>
                  <a:srgbClr val="C00000"/>
                </a:solidFill>
              </a:rPr>
              <a:t>sedative infusions</a:t>
            </a:r>
            <a:r>
              <a:rPr lang="en-US" b="1" dirty="0" smtClean="0"/>
              <a:t>. Other </a:t>
            </a:r>
            <a:r>
              <a:rPr lang="en-US" b="1" dirty="0" smtClean="0">
                <a:solidFill>
                  <a:srgbClr val="FF0066"/>
                </a:solidFill>
              </a:rPr>
              <a:t>infusions can be restarted </a:t>
            </a:r>
            <a:r>
              <a:rPr lang="en-US" b="1" dirty="0" smtClean="0"/>
              <a:t>as required by the clinical situation</a:t>
            </a:r>
          </a:p>
          <a:p>
            <a:endParaRPr lang="en-US" dirty="0">
              <a:solidFill>
                <a:srgbClr val="FF0066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4C549-850E-4FEE-B7EC-E184D1023A44}" type="slidenum">
              <a:rPr lang="en-US" smtClean="0"/>
              <a:pPr/>
              <a:t>13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en-US" sz="4000" b="1" dirty="0" smtClean="0">
                <a:latin typeface="Arial Black" pitchFamily="34" charset="0"/>
              </a:rPr>
              <a:t>Administration of adrenaline (epinephrine)</a:t>
            </a:r>
            <a:endParaRPr lang="en-US" sz="4000" dirty="0">
              <a:latin typeface="Arial Black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b="1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When </a:t>
            </a:r>
            <a:r>
              <a:rPr lang="en-US" sz="3200" b="1" dirty="0" smtClean="0">
                <a:solidFill>
                  <a:srgbClr val="FF0066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arrest</a:t>
            </a:r>
            <a:r>
              <a:rPr lang="en-US" sz="3200" b="1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 follows cardiac surgery, the chances of rapidly </a:t>
            </a:r>
            <a:r>
              <a:rPr lang="en-US" sz="3200" b="1" dirty="0" smtClean="0">
                <a:solidFill>
                  <a:srgbClr val="FF0066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restoring cardiac output are good</a:t>
            </a:r>
            <a:r>
              <a:rPr lang="en-US" sz="3200" b="1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, </a:t>
            </a:r>
            <a:r>
              <a:rPr lang="en-US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and routine use of adrenaline</a:t>
            </a:r>
            <a:r>
              <a:rPr lang="en-US" sz="3200" b="1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 in the arrest may result in </a:t>
            </a:r>
            <a:r>
              <a:rPr lang="en-US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dangerous subsequent hypertension.</a:t>
            </a:r>
            <a:r>
              <a:rPr lang="en-US" sz="3200" b="1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 </a:t>
            </a:r>
          </a:p>
          <a:p>
            <a:r>
              <a:rPr lang="en-US" sz="3200" b="1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Administration of </a:t>
            </a:r>
            <a:r>
              <a:rPr lang="en-US" sz="3200" b="1" dirty="0" smtClean="0">
                <a:solidFill>
                  <a:srgbClr val="FF0066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adrenaline to be delayed </a:t>
            </a:r>
            <a:r>
              <a:rPr lang="en-US" sz="3200" b="1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until reversible causes of arrest are excluded. </a:t>
            </a:r>
          </a:p>
          <a:p>
            <a:endParaRPr lang="en-US" sz="3200" b="1" dirty="0" smtClean="0">
              <a:solidFill>
                <a:srgbClr val="FF0066"/>
              </a:solidFill>
              <a:effectLst>
                <a:outerShdw blurRad="38100" dist="38100" dir="2700000" algn="tl">
                  <a:srgbClr val="FFFFFF"/>
                </a:outerShdw>
              </a:effectLst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4C549-850E-4FEE-B7EC-E184D1023A44}" type="slidenum">
              <a:rPr lang="en-US" smtClean="0"/>
              <a:pPr/>
              <a:t>14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en-US" sz="4000" b="1" dirty="0" smtClean="0">
                <a:latin typeface="Arial Black" pitchFamily="34" charset="0"/>
              </a:rPr>
              <a:t>Administration of adrenaline (epinephrine)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b="1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Adrenaline may be useful in the </a:t>
            </a:r>
            <a:r>
              <a:rPr lang="en-US" sz="2800" b="1" dirty="0" smtClean="0">
                <a:solidFill>
                  <a:srgbClr val="FF0066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impending arrest </a:t>
            </a:r>
            <a:r>
              <a:rPr lang="en-US" sz="2800" b="1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or </a:t>
            </a:r>
            <a:r>
              <a:rPr lang="en-US" sz="2800" b="1" dirty="0" err="1" smtClean="0">
                <a:solidFill>
                  <a:srgbClr val="FF0066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peri</a:t>
            </a:r>
            <a:r>
              <a:rPr lang="en-US" sz="2800" b="1" dirty="0" smtClean="0">
                <a:solidFill>
                  <a:srgbClr val="FF0066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-arrest situation </a:t>
            </a:r>
            <a:r>
              <a:rPr lang="en-US" sz="2800" b="1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and may also be safely used in </a:t>
            </a:r>
            <a:r>
              <a:rPr lang="en-US" sz="2800" b="1" dirty="0" smtClean="0">
                <a:solidFill>
                  <a:srgbClr val="FF0066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smaller doses such as 100–300 mcg boluses</a:t>
            </a:r>
            <a:r>
              <a:rPr lang="en-US" sz="2800" b="1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. </a:t>
            </a:r>
          </a:p>
          <a:p>
            <a:endParaRPr lang="en-US" sz="2800" b="1" dirty="0" smtClean="0">
              <a:effectLst>
                <a:outerShdw blurRad="38100" dist="38100" dir="2700000" algn="tl">
                  <a:srgbClr val="FFFFFF"/>
                </a:outerShdw>
              </a:effectLst>
            </a:endParaRPr>
          </a:p>
          <a:p>
            <a:r>
              <a:rPr lang="en-US" sz="2800" b="1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Neither adrenaline nor vasopressin should be given during the cardiac arrest unless directed by a </a:t>
            </a:r>
            <a:r>
              <a:rPr lang="en-US" sz="2800" b="1" dirty="0" smtClean="0">
                <a:solidFill>
                  <a:srgbClr val="FF0066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senior clinician experienced </a:t>
            </a:r>
            <a:r>
              <a:rPr lang="en-US" sz="2800" b="1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in their use.</a:t>
            </a:r>
          </a:p>
          <a:p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4C549-850E-4FEE-B7EC-E184D1023A44}" type="slidenum">
              <a:rPr lang="en-US" smtClean="0"/>
              <a:pPr/>
              <a:t>15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600" b="1" dirty="0" smtClean="0">
                <a:latin typeface="Arial Black" pitchFamily="34" charset="0"/>
              </a:rPr>
              <a:t>Cardiac arrest in patients with an intra-aortic balloon pump</a:t>
            </a:r>
            <a:endParaRPr lang="en-US" sz="3600" dirty="0">
              <a:latin typeface="Arial Black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endParaRPr lang="en-US" b="1" dirty="0" smtClean="0">
              <a:solidFill>
                <a:srgbClr val="FF0066"/>
              </a:solidFill>
            </a:endParaRPr>
          </a:p>
          <a:p>
            <a:r>
              <a:rPr lang="en-US" b="1" dirty="0" smtClean="0">
                <a:solidFill>
                  <a:srgbClr val="FF0066"/>
                </a:solidFill>
              </a:rPr>
              <a:t>VF or </a:t>
            </a:r>
            <a:r>
              <a:rPr lang="en-US" b="1" dirty="0" err="1" smtClean="0">
                <a:solidFill>
                  <a:srgbClr val="FF0066"/>
                </a:solidFill>
              </a:rPr>
              <a:t>asystolic</a:t>
            </a:r>
            <a:r>
              <a:rPr lang="en-US" b="1" dirty="0" smtClean="0">
                <a:solidFill>
                  <a:srgbClr val="FF0066"/>
                </a:solidFill>
              </a:rPr>
              <a:t> arrest </a:t>
            </a:r>
            <a:r>
              <a:rPr lang="en-US" b="1" dirty="0" smtClean="0"/>
              <a:t>is normally easy to recognize, but in </a:t>
            </a:r>
            <a:r>
              <a:rPr lang="en-US" b="1" dirty="0" smtClean="0">
                <a:solidFill>
                  <a:srgbClr val="FF0066"/>
                </a:solidFill>
              </a:rPr>
              <a:t>PEA or in </a:t>
            </a:r>
            <a:r>
              <a:rPr lang="en-US" b="1" dirty="0" err="1" smtClean="0">
                <a:solidFill>
                  <a:srgbClr val="FF0066"/>
                </a:solidFill>
              </a:rPr>
              <a:t>asystole</a:t>
            </a:r>
            <a:r>
              <a:rPr lang="en-US" b="1" dirty="0" smtClean="0">
                <a:solidFill>
                  <a:srgbClr val="FF0066"/>
                </a:solidFill>
              </a:rPr>
              <a:t> with an active pacemaker</a:t>
            </a:r>
            <a:r>
              <a:rPr lang="en-US" b="1" dirty="0" smtClean="0"/>
              <a:t>, the ECG may continue to trigger the IABP and the arterial waveform may </a:t>
            </a:r>
            <a:r>
              <a:rPr lang="en-US" b="1" dirty="0" smtClean="0">
                <a:solidFill>
                  <a:srgbClr val="FF0066"/>
                </a:solidFill>
              </a:rPr>
              <a:t>remain </a:t>
            </a:r>
            <a:r>
              <a:rPr lang="en-US" b="1" dirty="0" err="1" smtClean="0">
                <a:solidFill>
                  <a:srgbClr val="FF0066"/>
                </a:solidFill>
              </a:rPr>
              <a:t>pulsatile</a:t>
            </a:r>
            <a:r>
              <a:rPr lang="en-US" b="1" dirty="0" smtClean="0">
                <a:solidFill>
                  <a:srgbClr val="FF0066"/>
                </a:solidFill>
              </a:rPr>
              <a:t> </a:t>
            </a:r>
            <a:r>
              <a:rPr lang="en-US" b="1" dirty="0" smtClean="0"/>
              <a:t>even in the absence of cardiac output.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4C549-850E-4FEE-B7EC-E184D1023A44}" type="slidenum">
              <a:rPr lang="en-US" smtClean="0"/>
              <a:pPr/>
              <a:t>16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sz="4800" dirty="0" smtClean="0">
                <a:latin typeface="Arial Black" pitchFamily="34" charset="0"/>
              </a:rPr>
              <a:t>Cardiac arrest in </a:t>
            </a:r>
            <a:r>
              <a:rPr lang="en-US" sz="4800" dirty="0" err="1" smtClean="0">
                <a:latin typeface="Arial Black" pitchFamily="34" charset="0"/>
              </a:rPr>
              <a:t>patientswith</a:t>
            </a:r>
            <a:r>
              <a:rPr lang="en-US" sz="4800" dirty="0" smtClean="0">
                <a:latin typeface="Arial Black" pitchFamily="34" charset="0"/>
              </a:rPr>
              <a:t> an intra-</a:t>
            </a:r>
            <a:r>
              <a:rPr lang="en-US" sz="4800" dirty="0" err="1" smtClean="0">
                <a:latin typeface="Arial Black" pitchFamily="34" charset="0"/>
              </a:rPr>
              <a:t>aorticballoon</a:t>
            </a:r>
            <a:r>
              <a:rPr lang="en-US" sz="4800" dirty="0" smtClean="0">
                <a:latin typeface="Arial Black" pitchFamily="34" charset="0"/>
              </a:rPr>
              <a:t> pump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/>
              <a:t>Cardiac arrest can be confirmed by the loss of the </a:t>
            </a:r>
            <a:r>
              <a:rPr lang="en-US" b="1" dirty="0" smtClean="0">
                <a:solidFill>
                  <a:srgbClr val="FF0000"/>
                </a:solidFill>
              </a:rPr>
              <a:t>cardiac component of the IABP pressure trace</a:t>
            </a:r>
            <a:r>
              <a:rPr lang="en-US" b="1" dirty="0" smtClean="0"/>
              <a:t>.</a:t>
            </a:r>
          </a:p>
          <a:p>
            <a:endParaRPr lang="en-US" b="1" dirty="0" smtClean="0"/>
          </a:p>
          <a:p>
            <a:r>
              <a:rPr lang="en-US" b="1" dirty="0" smtClean="0"/>
              <a:t>In an arrest, </a:t>
            </a:r>
            <a:r>
              <a:rPr lang="en-US" b="1" dirty="0" smtClean="0">
                <a:solidFill>
                  <a:srgbClr val="FF0000"/>
                </a:solidFill>
              </a:rPr>
              <a:t>ECG recordings are either absent</a:t>
            </a:r>
            <a:r>
              <a:rPr lang="en-US" b="1" dirty="0" smtClean="0"/>
              <a:t> or highly variable and subject to artifact from chest compression and other activity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4C549-850E-4FEE-B7EC-E184D1023A44}" type="slidenum">
              <a:rPr lang="en-US" smtClean="0"/>
              <a:pPr/>
              <a:t>17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600" b="1" dirty="0" smtClean="0">
                <a:latin typeface="Arial Black" pitchFamily="34" charset="0"/>
              </a:rPr>
              <a:t>Cardiac arrest in patients with an intra-aortic balloon pump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b="1" dirty="0" smtClean="0">
                <a:solidFill>
                  <a:srgbClr val="FF0066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ECG trigger</a:t>
            </a:r>
            <a:r>
              <a:rPr lang="en-US" sz="2400" b="1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 for the IABP is therefore </a:t>
            </a:r>
            <a:r>
              <a:rPr lang="en-US" sz="2400" b="1" dirty="0" smtClean="0">
                <a:solidFill>
                  <a:srgbClr val="FF0066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not helpful</a:t>
            </a:r>
            <a:r>
              <a:rPr lang="en-US" sz="2400" b="1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.</a:t>
            </a:r>
          </a:p>
          <a:p>
            <a:r>
              <a:rPr lang="en-US" sz="2400" b="1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Once cardiac arrest is established, the IABP should therefore be set to </a:t>
            </a:r>
            <a:r>
              <a:rPr lang="en-US" sz="2400" b="1" dirty="0" smtClean="0">
                <a:solidFill>
                  <a:srgbClr val="FF0066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pressure trigger, with 1:1 </a:t>
            </a:r>
            <a:r>
              <a:rPr lang="en-US" sz="2400" b="1" dirty="0" err="1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counterpulsation</a:t>
            </a:r>
            <a:r>
              <a:rPr lang="en-US" sz="2400" b="1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 at maximal augmentation. This will allow augmentation of cardiac massage and improved cardiopulmonary resuscitation , without interference from the ECG trace.</a:t>
            </a:r>
          </a:p>
          <a:p>
            <a:endParaRPr lang="en-US" sz="2400" b="1" dirty="0" smtClean="0">
              <a:effectLst>
                <a:outerShdw blurRad="38100" dist="38100" dir="2700000" algn="tl">
                  <a:srgbClr val="FFFFFF"/>
                </a:outerShdw>
              </a:effectLst>
            </a:endParaRPr>
          </a:p>
          <a:p>
            <a:r>
              <a:rPr lang="en-US" sz="2400" b="1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In cardiac arrest with </a:t>
            </a:r>
            <a:r>
              <a:rPr lang="en-US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an IABP in place, it should be set to pressure trigger.</a:t>
            </a:r>
            <a:r>
              <a:rPr lang="en-US" sz="2400" b="1" dirty="0" smtClean="0">
                <a:solidFill>
                  <a:srgbClr val="C00000"/>
                </a:solidFill>
              </a:rPr>
              <a:t> </a:t>
            </a:r>
          </a:p>
          <a:p>
            <a:pPr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4C549-850E-4FEE-B7EC-E184D1023A44}" type="slidenum">
              <a:rPr lang="en-US" smtClean="0"/>
              <a:pPr/>
              <a:t>18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924712"/>
          </a:xfrm>
        </p:spPr>
        <p:txBody>
          <a:bodyPr>
            <a:normAutofit/>
          </a:bodyPr>
          <a:lstStyle/>
          <a:p>
            <a:pPr algn="ctr"/>
            <a:r>
              <a:rPr lang="en-US" sz="3200" b="1" dirty="0" smtClean="0">
                <a:latin typeface="Arial Black" pitchFamily="34" charset="0"/>
              </a:rPr>
              <a:t>Management of the cardiac arrest</a:t>
            </a:r>
            <a:endParaRPr lang="en-US" sz="3200" dirty="0">
              <a:latin typeface="Arial Black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609600" indent="-609600"/>
            <a:r>
              <a:rPr lang="en-US" sz="2800" b="1" dirty="0" smtClean="0"/>
              <a:t>Training should be given in </a:t>
            </a:r>
            <a:r>
              <a:rPr lang="en-US" sz="2800" b="1" u="sng" dirty="0" smtClean="0">
                <a:solidFill>
                  <a:srgbClr val="C00000"/>
                </a:solidFill>
              </a:rPr>
              <a:t>these six key roles</a:t>
            </a:r>
            <a:r>
              <a:rPr lang="en-US" sz="2800" b="1" dirty="0" smtClean="0">
                <a:solidFill>
                  <a:srgbClr val="C00000"/>
                </a:solidFill>
              </a:rPr>
              <a:t>. </a:t>
            </a:r>
          </a:p>
          <a:p>
            <a:pPr marL="609600" indent="-609600"/>
            <a:r>
              <a:rPr lang="en-US" sz="2800" b="1" dirty="0" smtClean="0"/>
              <a:t>When the arrest occurs, each role should be assumed by appropriately trained individuals. </a:t>
            </a:r>
          </a:p>
          <a:p>
            <a:pPr marL="609600" indent="-609600">
              <a:buFont typeface="Wingdings" pitchFamily="2" charset="2"/>
              <a:buAutoNum type="arabicPeriod"/>
            </a:pPr>
            <a:endParaRPr lang="en-US" sz="2800" b="1" dirty="0" smtClean="0"/>
          </a:p>
          <a:p>
            <a:pPr marL="609600" indent="-609600">
              <a:buFont typeface="Wingdings" pitchFamily="2" charset="2"/>
              <a:buAutoNum type="arabicPeriod"/>
            </a:pPr>
            <a:r>
              <a:rPr lang="en-US" sz="2800" b="1" dirty="0" smtClean="0"/>
              <a:t>External cardiac massage </a:t>
            </a:r>
          </a:p>
          <a:p>
            <a:pPr marL="609600" indent="-609600">
              <a:buFont typeface="Wingdings" pitchFamily="2" charset="2"/>
              <a:buAutoNum type="arabicPeriod"/>
            </a:pPr>
            <a:r>
              <a:rPr lang="en-US" sz="2800" b="1" dirty="0" smtClean="0"/>
              <a:t>Airway and breathing </a:t>
            </a:r>
          </a:p>
          <a:p>
            <a:pPr marL="609600" indent="-609600">
              <a:buFont typeface="Wingdings" pitchFamily="2" charset="2"/>
              <a:buAutoNum type="arabicPeriod"/>
            </a:pPr>
            <a:r>
              <a:rPr lang="en-US" sz="2800" b="1" dirty="0" smtClean="0"/>
              <a:t>Defibrillation </a:t>
            </a:r>
          </a:p>
          <a:p>
            <a:pPr marL="609600" indent="-609600">
              <a:buFont typeface="Wingdings" pitchFamily="2" charset="2"/>
              <a:buAutoNum type="arabicPeriod"/>
            </a:pPr>
            <a:r>
              <a:rPr lang="en-US" sz="2800" b="1" dirty="0" smtClean="0"/>
              <a:t>Team leader </a:t>
            </a:r>
          </a:p>
          <a:p>
            <a:pPr marL="609600" indent="-609600">
              <a:buFont typeface="Wingdings" pitchFamily="2" charset="2"/>
              <a:buAutoNum type="arabicPeriod"/>
            </a:pPr>
            <a:r>
              <a:rPr lang="en-US" sz="2800" b="1" dirty="0" smtClean="0"/>
              <a:t>Drug administration</a:t>
            </a:r>
          </a:p>
          <a:p>
            <a:pPr marL="609600" indent="-609600">
              <a:buFont typeface="Wingdings" pitchFamily="2" charset="2"/>
              <a:buAutoNum type="arabicPeriod"/>
            </a:pPr>
            <a:r>
              <a:rPr lang="en-US" sz="2800" b="1" dirty="0" smtClean="0"/>
              <a:t>ICU co-</a:t>
            </a:r>
            <a:r>
              <a:rPr lang="en-US" sz="2800" b="1" dirty="0" err="1" smtClean="0"/>
              <a:t>ordinator</a:t>
            </a:r>
            <a:r>
              <a:rPr lang="en-US" sz="2800" b="1" dirty="0" smtClean="0"/>
              <a:t> </a:t>
            </a:r>
            <a:r>
              <a:rPr lang="en-US" sz="2800" dirty="0" smtClean="0"/>
              <a:t/>
            </a:r>
            <a:br>
              <a:rPr lang="en-US" sz="2800" dirty="0" smtClean="0"/>
            </a:b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4C549-850E-4FEE-B7EC-E184D1023A44}" type="slidenum">
              <a:rPr lang="en-US" smtClean="0"/>
              <a:pPr/>
              <a:t>19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2337448"/>
          </a:xfrm>
        </p:spPr>
        <p:txBody>
          <a:bodyPr>
            <a:normAutofit/>
          </a:bodyPr>
          <a:lstStyle/>
          <a:p>
            <a:pPr algn="ctr"/>
            <a:r>
              <a:rPr lang="en-US" sz="4800" dirty="0" smtClean="0">
                <a:solidFill>
                  <a:srgbClr val="FF0000"/>
                </a:solidFill>
                <a:latin typeface="Arial Black" pitchFamily="34" charset="0"/>
              </a:rPr>
              <a:t>Resuscitation in cardiac arrest after cardiac surgery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276872"/>
            <a:ext cx="8229600" cy="4123928"/>
          </a:xfrm>
        </p:spPr>
        <p:txBody>
          <a:bodyPr/>
          <a:lstStyle/>
          <a:p>
            <a:pPr algn="ctr"/>
            <a:endParaRPr lang="en-US" sz="4400" dirty="0" smtClean="0"/>
          </a:p>
          <a:p>
            <a:pPr algn="ctr"/>
            <a:endParaRPr lang="en-US" sz="4400" dirty="0" smtClean="0"/>
          </a:p>
          <a:p>
            <a:pPr algn="ctr"/>
            <a:r>
              <a:rPr lang="en-US" sz="4400" dirty="0" err="1" smtClean="0"/>
              <a:t>Dr.Mohsen</a:t>
            </a:r>
            <a:r>
              <a:rPr lang="en-US" sz="4400" dirty="0" smtClean="0"/>
              <a:t> Ziyaeifard</a:t>
            </a:r>
          </a:p>
          <a:p>
            <a:pPr algn="ctr"/>
            <a:r>
              <a:rPr lang="en-US" dirty="0" smtClean="0"/>
              <a:t> Associated Professor </a:t>
            </a:r>
          </a:p>
          <a:p>
            <a:pPr algn="ctr"/>
            <a:r>
              <a:rPr lang="en-US" dirty="0" smtClean="0"/>
              <a:t>Cardiac Anesthetist</a:t>
            </a:r>
          </a:p>
          <a:p>
            <a:pPr algn="ctr"/>
            <a:r>
              <a:rPr lang="en-US" sz="1800" dirty="0" smtClean="0"/>
              <a:t> 1395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4C549-850E-4FEE-B7EC-E184D1023A44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Content Placeholder 5"/>
          <p:cNvPicPr>
            <a:picLocks noGrp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729142" y="2263520"/>
            <a:ext cx="7685715" cy="36485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4C549-850E-4FEE-B7EC-E184D1023A44}" type="slidenum">
              <a:rPr lang="en-US" smtClean="0"/>
              <a:pPr/>
              <a:t>20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052736"/>
          </a:xfrm>
        </p:spPr>
        <p:txBody>
          <a:bodyPr>
            <a:noAutofit/>
          </a:bodyPr>
          <a:lstStyle/>
          <a:p>
            <a:pPr algn="ctr"/>
            <a:r>
              <a:rPr lang="en-GB" sz="3200" b="1" dirty="0" smtClean="0">
                <a:latin typeface="Arial Black" pitchFamily="34" charset="0"/>
              </a:rPr>
              <a:t>Six key roles in the cardiac arrest</a:t>
            </a:r>
            <a:br>
              <a:rPr lang="en-GB" sz="3200" b="1" dirty="0" smtClean="0">
                <a:latin typeface="Arial Black" pitchFamily="34" charset="0"/>
              </a:rPr>
            </a:br>
            <a:endParaRPr lang="en-US" sz="3200" dirty="0">
              <a:latin typeface="Arial Black" pitchFamily="34" charset="0"/>
            </a:endParaRP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35696" y="764704"/>
            <a:ext cx="5040560" cy="60932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4C549-850E-4FEE-B7EC-E184D1023A44}" type="slidenum">
              <a:rPr lang="en-US" smtClean="0"/>
              <a:pPr/>
              <a:t>21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200" dirty="0" smtClean="0">
                <a:latin typeface="Arial Black" pitchFamily="34" charset="0"/>
              </a:rPr>
              <a:t>Ventricular fibrillation or </a:t>
            </a:r>
            <a:r>
              <a:rPr lang="en-US" sz="3200" dirty="0" err="1" smtClean="0">
                <a:latin typeface="Arial Black" pitchFamily="34" charset="0"/>
              </a:rPr>
              <a:t>pulseless</a:t>
            </a:r>
            <a:r>
              <a:rPr lang="en-US" sz="3200" dirty="0" smtClean="0">
                <a:latin typeface="Arial Black" pitchFamily="34" charset="0"/>
              </a:rPr>
              <a:t> ventricular tachycardia </a:t>
            </a:r>
            <a:endParaRPr lang="en-US" sz="3200" dirty="0">
              <a:latin typeface="Arial Black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b="1" dirty="0" smtClean="0"/>
              <a:t>The use of a </a:t>
            </a:r>
            <a:r>
              <a:rPr lang="en-US" sz="2800" b="1" dirty="0" err="1" smtClean="0"/>
              <a:t>precordial</a:t>
            </a:r>
            <a:r>
              <a:rPr lang="en-US" sz="2800" b="1" dirty="0" smtClean="0"/>
              <a:t> thump in cardiac arrest</a:t>
            </a:r>
            <a:br>
              <a:rPr lang="en-US" sz="2800" b="1" dirty="0" smtClean="0"/>
            </a:br>
            <a:r>
              <a:rPr lang="en-US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A </a:t>
            </a:r>
            <a:r>
              <a:rPr lang="en-US" sz="28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precordial</a:t>
            </a:r>
            <a:r>
              <a:rPr lang="en-US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 thump may be performed if within 10 s of the onset of VF or </a:t>
            </a:r>
            <a:r>
              <a:rPr lang="en-US" sz="28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pulseless</a:t>
            </a:r>
            <a:r>
              <a:rPr lang="en-US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 VT.</a:t>
            </a:r>
            <a:r>
              <a:rPr lang="en-US" sz="2800" b="1" dirty="0" smtClean="0">
                <a:solidFill>
                  <a:srgbClr val="C00000"/>
                </a:solidFill>
              </a:rPr>
              <a:t> </a:t>
            </a:r>
          </a:p>
          <a:p>
            <a:pPr>
              <a:buFont typeface="Wingdings" pitchFamily="2" charset="2"/>
              <a:buNone/>
            </a:pPr>
            <a:r>
              <a:rPr lang="en-US" sz="2800" b="1" dirty="0" smtClean="0"/>
              <a:t>   </a:t>
            </a:r>
          </a:p>
          <a:p>
            <a:r>
              <a:rPr lang="en-US" sz="2800" b="1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This should not delay </a:t>
            </a:r>
            <a:r>
              <a:rPr lang="en-US" sz="2800" b="1" dirty="0" err="1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cardioversion</a:t>
            </a:r>
            <a:r>
              <a:rPr lang="en-US" sz="2800" b="1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 by defibrillation.</a:t>
            </a:r>
          </a:p>
          <a:p>
            <a:endParaRPr lang="en-US" sz="2800" b="1" dirty="0">
              <a:solidFill>
                <a:srgbClr val="FF0066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4C549-850E-4FEE-B7EC-E184D1023A44}" type="slidenum">
              <a:rPr lang="en-US" smtClean="0"/>
              <a:pPr/>
              <a:t>22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200" b="1" dirty="0" smtClean="0">
                <a:latin typeface="Arial Black" pitchFamily="34" charset="0"/>
              </a:rPr>
              <a:t>Immediate ECM versus immediate defibrillation or pacing</a:t>
            </a:r>
            <a:endParaRPr lang="en-US" sz="3200" dirty="0">
              <a:latin typeface="Arial Black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b="1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In an arrest after cardiac surgery, </a:t>
            </a:r>
            <a:r>
              <a:rPr lang="en-US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external cardiac massage can be deferred</a:t>
            </a:r>
            <a:r>
              <a:rPr lang="en-US" sz="2800" dirty="0" smtClean="0"/>
              <a:t>, </a:t>
            </a:r>
            <a:r>
              <a:rPr lang="en-US" sz="2800" dirty="0" smtClean="0">
                <a:solidFill>
                  <a:srgbClr val="92D050"/>
                </a:solidFill>
              </a:rPr>
              <a:t>a short duration of CPR (1-3 minutes) before</a:t>
            </a:r>
          </a:p>
          <a:p>
            <a:r>
              <a:rPr lang="en-US" sz="2800" dirty="0" smtClean="0">
                <a:solidFill>
                  <a:srgbClr val="92D050"/>
                </a:solidFill>
              </a:rPr>
              <a:t>defibrillation of ventricular tachycardia or fibrillation (VT/VF) has not been shown to improve outcomes.</a:t>
            </a:r>
          </a:p>
          <a:p>
            <a:r>
              <a:rPr lang="en-US" sz="2800" b="1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until initial defibrillation or pacing (as appropriate) have been attempted, provided this can be done in less than 1 min.</a:t>
            </a:r>
            <a:r>
              <a:rPr lang="en-US" dirty="0" smtClean="0"/>
              <a:t> </a:t>
            </a:r>
            <a:endParaRPr lang="en-US" b="1" dirty="0">
              <a:solidFill>
                <a:srgbClr val="92D05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4C549-850E-4FEE-B7EC-E184D1023A44}" type="slidenum">
              <a:rPr lang="en-US" smtClean="0"/>
              <a:pPr/>
              <a:t>23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sz="3600" b="1" dirty="0" smtClean="0">
                <a:latin typeface="Arial Black" pitchFamily="34" charset="0"/>
              </a:rPr>
              <a:t>Number of attempts at defibrillation before </a:t>
            </a:r>
            <a:r>
              <a:rPr lang="en-US" sz="3600" b="1" dirty="0" err="1" smtClean="0">
                <a:latin typeface="Arial Black" pitchFamily="34" charset="0"/>
              </a:rPr>
              <a:t>resternotomy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b="1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In ventricular fibrillation or </a:t>
            </a:r>
            <a:r>
              <a:rPr lang="en-US" sz="2800" b="1" dirty="0" err="1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pulseless</a:t>
            </a:r>
            <a:r>
              <a:rPr lang="en-US" sz="2800" b="1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 ventricular tachycardia </a:t>
            </a:r>
            <a:r>
              <a:rPr lang="en-US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3 sequential shocks should be given without intervening CPR</a:t>
            </a:r>
            <a:r>
              <a:rPr lang="en-US" sz="2800" b="1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.</a:t>
            </a:r>
          </a:p>
          <a:p>
            <a:r>
              <a:rPr lang="en-US" sz="2800" b="1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In VF or </a:t>
            </a:r>
            <a:r>
              <a:rPr lang="en-US" sz="2800" b="1" dirty="0" err="1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pulseless</a:t>
            </a:r>
            <a:r>
              <a:rPr lang="en-US" sz="2800" b="1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 VT, </a:t>
            </a:r>
            <a:r>
              <a:rPr lang="en-US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emergency </a:t>
            </a:r>
            <a:r>
              <a:rPr lang="en-US" sz="28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resternotomy</a:t>
            </a:r>
            <a:r>
              <a:rPr lang="en-US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 </a:t>
            </a:r>
            <a:r>
              <a:rPr lang="en-US" sz="2800" b="1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should be performed after 3 failed attempts at defibrillation.</a:t>
            </a:r>
          </a:p>
          <a:p>
            <a:r>
              <a:rPr lang="en-US" sz="2800" b="1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After 3 failed attempts at </a:t>
            </a:r>
            <a:r>
              <a:rPr lang="en-US" sz="2800" b="1" dirty="0" err="1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cardioversion</a:t>
            </a:r>
            <a:r>
              <a:rPr lang="en-US" sz="2800" b="1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 for ventricular fibrillation/</a:t>
            </a:r>
            <a:r>
              <a:rPr lang="en-US" sz="2800" b="1" dirty="0" err="1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pulseless</a:t>
            </a:r>
            <a:r>
              <a:rPr lang="en-US" sz="2800" b="1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 VT, </a:t>
            </a:r>
            <a:r>
              <a:rPr lang="en-US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a bolus of 300 mg of intravenous </a:t>
            </a:r>
            <a:r>
              <a:rPr lang="en-US" sz="28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amiodarone</a:t>
            </a:r>
            <a:r>
              <a:rPr lang="en-US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 </a:t>
            </a:r>
            <a:r>
              <a:rPr lang="en-US" sz="2800" b="1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should be given via the central line.</a:t>
            </a:r>
          </a:p>
          <a:p>
            <a:endParaRPr lang="en-US" sz="2800" b="1" dirty="0" smtClean="0">
              <a:solidFill>
                <a:srgbClr val="FF0066"/>
              </a:solidFill>
              <a:effectLst>
                <a:outerShdw blurRad="38100" dist="38100" dir="2700000" algn="tl">
                  <a:srgbClr val="FFFFFF"/>
                </a:outerShdw>
              </a:effectLst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4C549-850E-4FEE-B7EC-E184D1023A44}" type="slidenum">
              <a:rPr lang="en-US" smtClean="0"/>
              <a:pPr/>
              <a:t>24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780696"/>
          </a:xfrm>
        </p:spPr>
        <p:txBody>
          <a:bodyPr>
            <a:noAutofit/>
          </a:bodyPr>
          <a:lstStyle/>
          <a:p>
            <a:pPr algn="ctr"/>
            <a:r>
              <a:rPr lang="en-US" sz="4000" b="1" dirty="0" smtClean="0">
                <a:latin typeface="Arial Black" pitchFamily="34" charset="0"/>
              </a:rPr>
              <a:t>Cardiac arrest with         ‘non-</a:t>
            </a:r>
            <a:r>
              <a:rPr lang="en-US" sz="4000" b="1" dirty="0" err="1" smtClean="0">
                <a:latin typeface="Arial Black" pitchFamily="34" charset="0"/>
              </a:rPr>
              <a:t>shockable</a:t>
            </a:r>
            <a:r>
              <a:rPr lang="en-US" sz="4000" b="1" dirty="0" smtClean="0">
                <a:latin typeface="Arial Black" pitchFamily="34" charset="0"/>
              </a:rPr>
              <a:t>’ rhythm </a:t>
            </a:r>
            <a:endParaRPr lang="en-US" sz="4000" b="1" dirty="0">
              <a:latin typeface="Arial Black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84784"/>
            <a:ext cx="8229600" cy="4839816"/>
          </a:xfrm>
        </p:spPr>
        <p:txBody>
          <a:bodyPr>
            <a:noAutofit/>
          </a:bodyPr>
          <a:lstStyle/>
          <a:p>
            <a:r>
              <a:rPr lang="en-US" sz="2100" b="1" dirty="0" smtClean="0"/>
              <a:t>The initial arrest rhythm will be only </a:t>
            </a:r>
            <a:r>
              <a:rPr lang="en-US" sz="2100" b="1" dirty="0" smtClean="0">
                <a:solidFill>
                  <a:srgbClr val="C00000"/>
                </a:solidFill>
              </a:rPr>
              <a:t>amenable to defibrillation in 30–50% of patients </a:t>
            </a:r>
          </a:p>
          <a:p>
            <a:r>
              <a:rPr lang="en-US" sz="2100" b="1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The remainder have other rhythms, which cannot be treated by defibrillation. Of these, predominant rhythms that may be amenable to pacing are severe </a:t>
            </a:r>
            <a:r>
              <a:rPr lang="en-US" sz="2100" b="1" dirty="0" err="1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bradycardia</a:t>
            </a:r>
            <a:r>
              <a:rPr lang="en-US" sz="2100" b="1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 or </a:t>
            </a:r>
            <a:r>
              <a:rPr lang="en-US" sz="2100" b="1" dirty="0" err="1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asystole</a:t>
            </a:r>
            <a:r>
              <a:rPr lang="en-US" sz="2100" b="1" dirty="0" smtClean="0"/>
              <a:t> </a:t>
            </a:r>
          </a:p>
          <a:p>
            <a:r>
              <a:rPr lang="en-US" sz="2100" b="1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For </a:t>
            </a:r>
            <a:r>
              <a:rPr lang="en-US" sz="21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asystole</a:t>
            </a:r>
            <a:r>
              <a:rPr lang="en-US" sz="21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 or severe </a:t>
            </a:r>
            <a:r>
              <a:rPr lang="en-US" sz="21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bradycardia</a:t>
            </a:r>
            <a:r>
              <a:rPr lang="en-US" sz="21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, connect the </a:t>
            </a:r>
            <a:r>
              <a:rPr lang="en-US" sz="21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epicardial</a:t>
            </a:r>
            <a:r>
              <a:rPr lang="en-US" sz="21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 pacing wires and set to DDD </a:t>
            </a:r>
            <a:r>
              <a:rPr lang="en-US" sz="2100" b="1" smtClean="0">
                <a:solidFill>
                  <a:srgbClr val="C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at </a:t>
            </a:r>
            <a:r>
              <a:rPr lang="en-US" sz="2100" b="1" smtClean="0">
                <a:solidFill>
                  <a:srgbClr val="C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100 </a:t>
            </a:r>
            <a:r>
              <a:rPr lang="en-US" sz="21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bpm</a:t>
            </a:r>
            <a:r>
              <a:rPr lang="en-US" sz="21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 at the maximum atrial and ventricular output voltages</a:t>
            </a:r>
            <a:r>
              <a:rPr lang="en-US" sz="2100" b="1" dirty="0" smtClean="0">
                <a:solidFill>
                  <a:srgbClr val="C00000"/>
                </a:solidFill>
              </a:rPr>
              <a:t> </a:t>
            </a:r>
          </a:p>
          <a:p>
            <a:r>
              <a:rPr lang="en-US" sz="2100" b="1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In the absence of </a:t>
            </a:r>
            <a:r>
              <a:rPr lang="en-US" sz="2100" b="1" dirty="0" err="1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epicardial</a:t>
            </a:r>
            <a:r>
              <a:rPr lang="en-US" sz="2100" b="1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 pacing wires, pacing can be achieved using </a:t>
            </a:r>
            <a:r>
              <a:rPr lang="en-US" sz="21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external pacing pads</a:t>
            </a:r>
            <a:r>
              <a:rPr lang="en-US" sz="2100" b="1" dirty="0" smtClean="0">
                <a:solidFill>
                  <a:srgbClr val="C00000"/>
                </a:solidFill>
              </a:rPr>
              <a:t> </a:t>
            </a:r>
          </a:p>
          <a:p>
            <a:r>
              <a:rPr lang="en-US" sz="2100" b="1" dirty="0" smtClean="0"/>
              <a:t>If the rhythm is </a:t>
            </a:r>
            <a:r>
              <a:rPr lang="en-US" sz="2100" b="1" dirty="0" err="1" smtClean="0"/>
              <a:t>pulseless</a:t>
            </a:r>
            <a:r>
              <a:rPr lang="en-US" sz="2100" b="1" dirty="0" smtClean="0"/>
              <a:t> electrical activity and a pacemaker is connected and functioning, then briefly turn the pacemaker off to </a:t>
            </a:r>
            <a:r>
              <a:rPr lang="en-US" sz="2100" b="1" dirty="0" smtClean="0">
                <a:solidFill>
                  <a:srgbClr val="C00000"/>
                </a:solidFill>
              </a:rPr>
              <a:t>exclude underlying ventricular fibrillation </a:t>
            </a:r>
          </a:p>
          <a:p>
            <a:endParaRPr lang="en-US" sz="2400" b="1" dirty="0">
              <a:solidFill>
                <a:srgbClr val="FF0066"/>
              </a:solidFill>
              <a:latin typeface="Arial Black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4C549-850E-4FEE-B7EC-E184D1023A44}" type="slidenum">
              <a:rPr lang="en-US" smtClean="0"/>
              <a:pPr/>
              <a:t>25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5400" b="1" dirty="0" smtClean="0">
                <a:latin typeface="Arial Black" pitchFamily="34" charset="0"/>
              </a:rPr>
              <a:t>Atropine</a:t>
            </a:r>
            <a:endParaRPr lang="en-US" dirty="0">
              <a:latin typeface="Arial Black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b="1" dirty="0" smtClean="0">
              <a:solidFill>
                <a:srgbClr val="FF0066"/>
              </a:solidFill>
              <a:effectLst>
                <a:outerShdw blurRad="38100" dist="38100" dir="2700000" algn="tl">
                  <a:srgbClr val="FFFFFF"/>
                </a:outerShdw>
              </a:effectLst>
            </a:endParaRPr>
          </a:p>
          <a:p>
            <a:r>
              <a:rPr lang="en-US" b="1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For patients with </a:t>
            </a:r>
            <a:r>
              <a:rPr lang="en-US" b="1" dirty="0" err="1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asystole</a:t>
            </a:r>
            <a:r>
              <a:rPr lang="en-US" b="1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 or extreme </a:t>
            </a:r>
            <a:r>
              <a:rPr lang="en-US" b="1" dirty="0" err="1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bradycardia</a:t>
            </a:r>
            <a:r>
              <a:rPr lang="en-US" b="1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 atropine should be given via the central line at a dose of </a:t>
            </a:r>
            <a:r>
              <a:rPr lang="en-US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3 mg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4C549-850E-4FEE-B7EC-E184D1023A44}" type="slidenum">
              <a:rPr lang="en-US" smtClean="0"/>
              <a:pPr/>
              <a:t>26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836712"/>
            <a:ext cx="8229600" cy="1143000"/>
          </a:xfrm>
        </p:spPr>
        <p:txBody>
          <a:bodyPr>
            <a:noAutofit/>
          </a:bodyPr>
          <a:lstStyle/>
          <a:p>
            <a:pPr algn="ctr"/>
            <a:r>
              <a:rPr lang="en-US" sz="3600" b="1" dirty="0" smtClean="0">
                <a:latin typeface="Arial Black" pitchFamily="34" charset="0"/>
              </a:rPr>
              <a:t>Emergency </a:t>
            </a:r>
            <a:r>
              <a:rPr lang="en-US" sz="3600" b="1" dirty="0" err="1" smtClean="0">
                <a:latin typeface="Arial Black" pitchFamily="34" charset="0"/>
              </a:rPr>
              <a:t>resternotomy</a:t>
            </a:r>
            <a:r>
              <a:rPr lang="en-US" sz="3600" b="1" dirty="0" smtClean="0">
                <a:latin typeface="Arial Black" pitchFamily="34" charset="0"/>
              </a:rPr>
              <a:t> after non-VF/VT arrest</a:t>
            </a:r>
            <a:br>
              <a:rPr lang="en-US" sz="3600" b="1" dirty="0" smtClean="0">
                <a:latin typeface="Arial Black" pitchFamily="34" charset="0"/>
              </a:rPr>
            </a:br>
            <a:endParaRPr lang="en-US" sz="3600" b="1" dirty="0">
              <a:latin typeface="Arial Black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>
              <a:lnSpc>
                <a:spcPct val="90000"/>
              </a:lnSpc>
            </a:pPr>
            <a:endParaRPr lang="en-US" sz="2800" b="1" dirty="0" smtClean="0">
              <a:effectLst>
                <a:outerShdw blurRad="38100" dist="38100" dir="2700000" algn="tl">
                  <a:srgbClr val="FFFFFF"/>
                </a:outerShdw>
              </a:effectLst>
            </a:endParaRPr>
          </a:p>
          <a:p>
            <a:pPr>
              <a:lnSpc>
                <a:spcPct val="90000"/>
              </a:lnSpc>
            </a:pPr>
            <a:r>
              <a:rPr lang="en-US" sz="2800" b="1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The ERC guidelines ask clinicians to consider the following as causes of the arrest: </a:t>
            </a:r>
          </a:p>
          <a:p>
            <a:pPr>
              <a:lnSpc>
                <a:spcPct val="90000"/>
              </a:lnSpc>
            </a:pPr>
            <a:r>
              <a:rPr lang="en-US" sz="2800" b="1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hypoxia, </a:t>
            </a:r>
            <a:r>
              <a:rPr lang="en-US" sz="2800" b="1" dirty="0" err="1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hypovolaemia</a:t>
            </a:r>
            <a:r>
              <a:rPr lang="en-US" sz="2800" b="1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, hypo/</a:t>
            </a:r>
            <a:r>
              <a:rPr lang="en-US" sz="2800" b="1" dirty="0" err="1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hyperkalaemia</a:t>
            </a:r>
            <a:r>
              <a:rPr lang="en-US" sz="2800" b="1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, hypothermia, tension </a:t>
            </a:r>
            <a:r>
              <a:rPr lang="en-US" sz="2800" b="1" dirty="0" err="1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pneumothorax</a:t>
            </a:r>
            <a:r>
              <a:rPr lang="en-US" sz="2800" b="1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, </a:t>
            </a:r>
            <a:r>
              <a:rPr lang="en-US" sz="2800" b="1" dirty="0" err="1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thrombo</a:t>
            </a:r>
            <a:r>
              <a:rPr lang="en-US" sz="2800" b="1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-embolism, </a:t>
            </a:r>
            <a:r>
              <a:rPr lang="en-US" sz="2800" b="1" dirty="0" err="1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tamponade</a:t>
            </a:r>
            <a:r>
              <a:rPr lang="en-US" sz="2800" b="1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 and toxins, the so-called four ‘H's and four ‘T's.</a:t>
            </a:r>
            <a:r>
              <a:rPr lang="en-US" sz="2800" b="1" dirty="0" smtClean="0"/>
              <a:t> </a:t>
            </a:r>
          </a:p>
          <a:p>
            <a:pPr>
              <a:lnSpc>
                <a:spcPct val="90000"/>
              </a:lnSpc>
            </a:pPr>
            <a:endParaRPr lang="en-US" sz="2800" b="1" dirty="0" smtClean="0">
              <a:effectLst>
                <a:outerShdw blurRad="38100" dist="38100" dir="2700000" algn="tl">
                  <a:srgbClr val="FFFFFF"/>
                </a:outerShdw>
              </a:effectLst>
            </a:endParaRPr>
          </a:p>
          <a:p>
            <a:pPr>
              <a:lnSpc>
                <a:spcPct val="90000"/>
              </a:lnSpc>
            </a:pPr>
            <a:endParaRPr lang="en-US" sz="2800" b="1" dirty="0" smtClean="0">
              <a:effectLst>
                <a:outerShdw blurRad="38100" dist="38100" dir="2700000" algn="tl">
                  <a:srgbClr val="FFFFFF"/>
                </a:outerShdw>
              </a:effectLst>
            </a:endParaRPr>
          </a:p>
          <a:p>
            <a:pPr>
              <a:lnSpc>
                <a:spcPct val="90000"/>
              </a:lnSpc>
            </a:pPr>
            <a:r>
              <a:rPr lang="en-US" sz="2800" b="1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In contrast, cardiac surgical patients who have a non-VF/VT arrest with this rhythm may have </a:t>
            </a:r>
            <a:r>
              <a:rPr lang="en-US" sz="2800" b="1" dirty="0" err="1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tamponade</a:t>
            </a:r>
            <a:r>
              <a:rPr lang="en-US" sz="2800" b="1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, tension </a:t>
            </a:r>
            <a:r>
              <a:rPr lang="en-US" sz="2800" b="1" dirty="0" err="1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pneumothorax</a:t>
            </a:r>
            <a:r>
              <a:rPr lang="en-US" sz="2800" b="1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 or severe </a:t>
            </a:r>
            <a:r>
              <a:rPr lang="en-US" sz="2800" b="1" dirty="0" err="1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hypovolaemia</a:t>
            </a:r>
            <a:r>
              <a:rPr lang="en-US" sz="2800" b="1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. </a:t>
            </a:r>
          </a:p>
          <a:p>
            <a:pPr>
              <a:lnSpc>
                <a:spcPct val="90000"/>
              </a:lnSpc>
            </a:pPr>
            <a:r>
              <a:rPr lang="en-US" sz="2800" b="1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Prompt treatment is associated with an excellent outcome. </a:t>
            </a:r>
            <a:r>
              <a:rPr lang="en-US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Thus</a:t>
            </a:r>
            <a:r>
              <a:rPr lang="en-US" sz="2800" b="1" dirty="0" smtClean="0">
                <a:solidFill>
                  <a:srgbClr val="C00000"/>
                </a:solidFill>
              </a:rPr>
              <a:t> </a:t>
            </a:r>
            <a:r>
              <a:rPr lang="en-US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delays to </a:t>
            </a:r>
            <a:r>
              <a:rPr lang="en-US" sz="28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resternotomy</a:t>
            </a:r>
            <a:r>
              <a:rPr lang="en-US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 should be minimized </a:t>
            </a:r>
          </a:p>
          <a:p>
            <a:pPr>
              <a:lnSpc>
                <a:spcPct val="90000"/>
              </a:lnSpc>
            </a:pPr>
            <a:r>
              <a:rPr lang="en-US" sz="2800" b="1" dirty="0" smtClean="0"/>
              <a:t>In </a:t>
            </a:r>
            <a:r>
              <a:rPr lang="en-US" sz="2800" b="1" dirty="0" smtClean="0">
                <a:solidFill>
                  <a:srgbClr val="FF0000"/>
                </a:solidFill>
              </a:rPr>
              <a:t>non-</a:t>
            </a:r>
            <a:r>
              <a:rPr lang="en-US" sz="2800" b="1" dirty="0" err="1" smtClean="0">
                <a:solidFill>
                  <a:srgbClr val="FF0000"/>
                </a:solidFill>
              </a:rPr>
              <a:t>shockable</a:t>
            </a:r>
            <a:r>
              <a:rPr lang="en-US" sz="2800" b="1" dirty="0" smtClean="0">
                <a:solidFill>
                  <a:srgbClr val="FF0000"/>
                </a:solidFill>
              </a:rPr>
              <a:t> cardiac arrest </a:t>
            </a:r>
            <a:r>
              <a:rPr lang="en-US" sz="2800" b="1" dirty="0" smtClean="0"/>
              <a:t>which does not resolve after atropine and pacing, emergency </a:t>
            </a:r>
            <a:r>
              <a:rPr lang="en-US" sz="2800" b="1" dirty="0" err="1" smtClean="0">
                <a:solidFill>
                  <a:srgbClr val="FF0000"/>
                </a:solidFill>
              </a:rPr>
              <a:t>resternotomy</a:t>
            </a:r>
            <a:r>
              <a:rPr lang="en-US" sz="2800" b="1" dirty="0" smtClean="0">
                <a:solidFill>
                  <a:srgbClr val="FF0000"/>
                </a:solidFill>
              </a:rPr>
              <a:t> should be immediately performed</a:t>
            </a:r>
            <a:r>
              <a:rPr lang="en-US" sz="3600" b="1" dirty="0" smtClean="0">
                <a:solidFill>
                  <a:srgbClr val="FF0000"/>
                </a:solidFill>
              </a:rPr>
              <a:t> </a:t>
            </a:r>
          </a:p>
          <a:p>
            <a:endParaRPr lang="en-US" b="1" dirty="0">
              <a:solidFill>
                <a:srgbClr val="FF0066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4C549-850E-4FEE-B7EC-E184D1023A44}" type="slidenum">
              <a:rPr lang="en-US" smtClean="0"/>
              <a:pPr/>
              <a:t>27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620688"/>
            <a:ext cx="8291264" cy="1226400"/>
          </a:xfrm>
        </p:spPr>
        <p:txBody>
          <a:bodyPr>
            <a:normAutofit/>
          </a:bodyPr>
          <a:lstStyle/>
          <a:p>
            <a:pPr algn="ctr"/>
            <a:r>
              <a:rPr lang="en-US" sz="3600" b="1" dirty="0" smtClean="0">
                <a:latin typeface="Arial Black" pitchFamily="34" charset="0"/>
              </a:rPr>
              <a:t>Proposed protocol for cardiac surgical patients in ICU </a:t>
            </a:r>
            <a:endParaRPr lang="en-US" sz="3600" b="1" dirty="0">
              <a:latin typeface="Arial Black" pitchFamily="34" charset="0"/>
            </a:endParaRPr>
          </a:p>
        </p:txBody>
      </p:sp>
      <p:pic>
        <p:nvPicPr>
          <p:cNvPr id="4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763688" y="1935163"/>
            <a:ext cx="5256583" cy="4922837"/>
          </a:xfrm>
          <a:noFill/>
          <a:ln/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4C549-850E-4FEE-B7EC-E184D1023A44}" type="slidenum">
              <a:rPr lang="en-US" smtClean="0"/>
              <a:pPr/>
              <a:t>28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692696"/>
            <a:ext cx="8291264" cy="792088"/>
          </a:xfrm>
        </p:spPr>
        <p:txBody>
          <a:bodyPr>
            <a:noAutofit/>
          </a:bodyPr>
          <a:lstStyle/>
          <a:p>
            <a:pPr algn="ctr"/>
            <a:r>
              <a:rPr lang="en-US" sz="4000" b="1" dirty="0" smtClean="0">
                <a:latin typeface="Arial Black" pitchFamily="34" charset="0"/>
              </a:rPr>
              <a:t>Conduct of emergency </a:t>
            </a:r>
            <a:r>
              <a:rPr lang="en-US" sz="4000" b="1" dirty="0" err="1" smtClean="0">
                <a:latin typeface="Arial Black" pitchFamily="34" charset="0"/>
              </a:rPr>
              <a:t>resternotomy</a:t>
            </a:r>
            <a:r>
              <a:rPr lang="en-US" sz="4000" b="1" dirty="0" smtClean="0">
                <a:latin typeface="Arial Black" pitchFamily="34" charset="0"/>
              </a:rPr>
              <a:t> </a:t>
            </a:r>
            <a:endParaRPr lang="en-US" sz="4000" b="1" dirty="0">
              <a:latin typeface="Arial Black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84784"/>
            <a:ext cx="8229600" cy="4839816"/>
          </a:xfrm>
        </p:spPr>
        <p:txBody>
          <a:bodyPr>
            <a:noAutofit/>
          </a:bodyPr>
          <a:lstStyle/>
          <a:p>
            <a:r>
              <a:rPr lang="en-US" sz="2200" b="1" u="sng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Internal versus external cardiac massage </a:t>
            </a:r>
          </a:p>
          <a:p>
            <a:r>
              <a:rPr lang="en-US" sz="2400" dirty="0" smtClean="0">
                <a:solidFill>
                  <a:srgbClr val="92D050"/>
                </a:solidFill>
              </a:rPr>
              <a:t>Hallmark studies</a:t>
            </a:r>
            <a:r>
              <a:rPr lang="x-none" sz="2400" smtClean="0">
                <a:solidFill>
                  <a:srgbClr val="92D050"/>
                </a:solidFill>
              </a:rPr>
              <a:t>,</a:t>
            </a:r>
            <a:r>
              <a:rPr lang="en-US" sz="2400" dirty="0" smtClean="0">
                <a:solidFill>
                  <a:srgbClr val="92D050"/>
                </a:solidFill>
              </a:rPr>
              <a:t> have repeatedly demonstrated that external compressions are a poor substitute for internal massage, consistently delivering cerebral perfusion pressures that are 3- to 4-fold less than those of internal compressions and rarely exceed the 15 mm Hg end point required for neurological survival. </a:t>
            </a:r>
            <a:r>
              <a:rPr lang="en-US" sz="2200" b="1" dirty="0" smtClean="0"/>
              <a:t>   </a:t>
            </a:r>
          </a:p>
          <a:p>
            <a:pPr>
              <a:buNone/>
            </a:pPr>
            <a:r>
              <a:rPr lang="en-US" sz="2200" b="1" dirty="0" smtClean="0"/>
              <a:t> Internal cardiac massage is superior to external cardiac massage. In patients with a recent </a:t>
            </a:r>
            <a:r>
              <a:rPr lang="en-US" sz="2200" b="1" dirty="0" err="1" smtClean="0"/>
              <a:t>sternotomy</a:t>
            </a:r>
            <a:r>
              <a:rPr lang="en-US" sz="2200" b="1" dirty="0" smtClean="0"/>
              <a:t> in whom </a:t>
            </a:r>
            <a:r>
              <a:rPr lang="en-US" sz="2200" b="1" dirty="0" smtClean="0">
                <a:solidFill>
                  <a:srgbClr val="FF0000"/>
                </a:solidFill>
              </a:rPr>
              <a:t>resuscitative </a:t>
            </a:r>
            <a:r>
              <a:rPr lang="en-US" sz="2200" b="1" dirty="0" smtClean="0"/>
              <a:t>efforts are likely to </a:t>
            </a:r>
            <a:r>
              <a:rPr lang="en-US" sz="2200" b="1" dirty="0" smtClean="0">
                <a:solidFill>
                  <a:srgbClr val="FF0000"/>
                </a:solidFill>
              </a:rPr>
              <a:t>last more than 5–10 min, emergency </a:t>
            </a:r>
            <a:r>
              <a:rPr lang="en-US" sz="2200" b="1" dirty="0" err="1" smtClean="0">
                <a:solidFill>
                  <a:srgbClr val="FF0000"/>
                </a:solidFill>
              </a:rPr>
              <a:t>resternotomy</a:t>
            </a:r>
            <a:r>
              <a:rPr lang="en-US" sz="2200" b="1" dirty="0" smtClean="0">
                <a:solidFill>
                  <a:srgbClr val="FF0000"/>
                </a:solidFill>
              </a:rPr>
              <a:t> </a:t>
            </a:r>
            <a:r>
              <a:rPr lang="en-US" sz="2200" b="1" dirty="0" smtClean="0"/>
              <a:t>is indicated. </a:t>
            </a:r>
            <a:r>
              <a:rPr lang="en-US" sz="2200" b="1" dirty="0" smtClean="0">
                <a:solidFill>
                  <a:srgbClr val="92D050"/>
                </a:solidFill>
              </a:rPr>
              <a:t>    </a:t>
            </a:r>
            <a:r>
              <a:rPr lang="en-US" sz="2400" dirty="0" smtClean="0">
                <a:solidFill>
                  <a:srgbClr val="92D050"/>
                </a:solidFill>
              </a:rPr>
              <a:t>For neurologically intact recovery</a:t>
            </a:r>
            <a:endParaRPr lang="en-US" sz="2200" b="1" dirty="0" smtClean="0"/>
          </a:p>
          <a:p>
            <a:endParaRPr lang="en-US" sz="2200" b="1" dirty="0" smtClean="0">
              <a:solidFill>
                <a:srgbClr val="FF0066"/>
              </a:solidFill>
            </a:endParaRPr>
          </a:p>
          <a:p>
            <a:pPr>
              <a:buFont typeface="Wingdings" pitchFamily="2" charset="2"/>
              <a:buNone/>
            </a:pPr>
            <a:endParaRPr lang="en-US" sz="2200" b="1" dirty="0">
              <a:solidFill>
                <a:srgbClr val="FF0066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4C549-850E-4FEE-B7EC-E184D1023A44}" type="slidenum">
              <a:rPr lang="en-US" smtClean="0"/>
              <a:pPr/>
              <a:t>29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4000" b="1" dirty="0" smtClean="0">
                <a:solidFill>
                  <a:srgbClr val="FF0000"/>
                </a:solidFill>
                <a:latin typeface="Arial Black" pitchFamily="34" charset="0"/>
              </a:rPr>
              <a:t>European Association for Cardio-Thoracic Surgery (EACTS) 2010</a:t>
            </a:r>
          </a:p>
          <a:p>
            <a:endParaRPr lang="en-US" sz="4000" dirty="0" smtClean="0">
              <a:solidFill>
                <a:srgbClr val="92D050"/>
              </a:solidFill>
            </a:endParaRPr>
          </a:p>
          <a:p>
            <a:r>
              <a:rPr lang="en-US" sz="4000" dirty="0" smtClean="0">
                <a:solidFill>
                  <a:srgbClr val="92D050"/>
                </a:solidFill>
              </a:rPr>
              <a:t>Standards for Resuscitation</a:t>
            </a:r>
          </a:p>
          <a:p>
            <a:pPr>
              <a:buNone/>
            </a:pPr>
            <a:r>
              <a:rPr lang="en-US" sz="4000" dirty="0" smtClean="0">
                <a:solidFill>
                  <a:srgbClr val="92D050"/>
                </a:solidFill>
              </a:rPr>
              <a:t>  After Cardiac Surgery </a:t>
            </a:r>
            <a:r>
              <a:rPr lang="en-US" sz="2400" dirty="0" smtClean="0">
                <a:solidFill>
                  <a:srgbClr val="92D050"/>
                </a:solidFill>
              </a:rPr>
              <a:t>(Critical Care Nurse. 2015;35[2]:30-38)</a:t>
            </a:r>
          </a:p>
          <a:p>
            <a:endParaRPr lang="en-US" sz="4000" dirty="0" smtClean="0"/>
          </a:p>
          <a:p>
            <a:pPr algn="ctr">
              <a:buNone/>
            </a:pPr>
            <a:endParaRPr lang="en-US" sz="4000" b="1" dirty="0">
              <a:solidFill>
                <a:srgbClr val="FF0000"/>
              </a:solidFill>
              <a:latin typeface="Arial Black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4C549-850E-4FEE-B7EC-E184D1023A44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en-US" sz="4400" b="1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Arial Black" pitchFamily="34" charset="0"/>
              </a:rPr>
              <a:t>The emergency </a:t>
            </a:r>
            <a:r>
              <a:rPr lang="en-US" sz="4400" b="1" dirty="0" err="1" smtClean="0">
                <a:effectLst>
                  <a:outerShdw blurRad="38100" dist="38100" dir="2700000" algn="tl">
                    <a:srgbClr val="FFFFFF"/>
                  </a:outerShdw>
                </a:effectLst>
                <a:latin typeface="Arial Black" pitchFamily="34" charset="0"/>
              </a:rPr>
              <a:t>resternotomy</a:t>
            </a:r>
            <a:r>
              <a:rPr lang="en-US" sz="4400" b="1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Arial Black" pitchFamily="34" charset="0"/>
              </a:rPr>
              <a:t> set</a:t>
            </a:r>
            <a:endParaRPr lang="en-US" sz="4400" dirty="0">
              <a:latin typeface="Arial Black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lnSpc>
                <a:spcPct val="90000"/>
              </a:lnSpc>
            </a:pPr>
            <a:r>
              <a:rPr lang="en-US" sz="2800" b="1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A small emergency </a:t>
            </a:r>
            <a:r>
              <a:rPr lang="en-US" sz="2800" b="1" dirty="0" err="1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resternotomy</a:t>
            </a:r>
            <a:r>
              <a:rPr lang="en-US" sz="2800" b="1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 set should be available in every ICU, containing only the instruments necessary to perform the </a:t>
            </a:r>
            <a:r>
              <a:rPr lang="en-US" sz="2800" b="1" dirty="0" err="1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resternotomy</a:t>
            </a:r>
            <a:r>
              <a:rPr lang="en-US" sz="2800" b="1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. This should include a </a:t>
            </a:r>
            <a:r>
              <a:rPr lang="en-US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disposable scalpel </a:t>
            </a:r>
            <a:r>
              <a:rPr lang="en-US" sz="2800" b="1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attached to the outside of the set, an </a:t>
            </a:r>
            <a:r>
              <a:rPr lang="en-US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all-in-one drape</a:t>
            </a:r>
            <a:r>
              <a:rPr lang="en-US" sz="2800" b="1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, a </a:t>
            </a:r>
            <a:r>
              <a:rPr lang="en-US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wire cutter</a:t>
            </a:r>
            <a:r>
              <a:rPr lang="en-US" sz="2800" b="1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, a </a:t>
            </a:r>
            <a:r>
              <a:rPr lang="en-US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heavy needle holder </a:t>
            </a:r>
            <a:r>
              <a:rPr lang="en-US" sz="2800" b="1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and a </a:t>
            </a:r>
            <a:r>
              <a:rPr lang="en-US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single piece </a:t>
            </a:r>
            <a:r>
              <a:rPr lang="en-US" sz="28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sternal</a:t>
            </a:r>
            <a:r>
              <a:rPr lang="en-US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 retractor</a:t>
            </a:r>
            <a:r>
              <a:rPr lang="en-US" sz="2800" b="1" dirty="0" smtClean="0"/>
              <a:t>. </a:t>
            </a:r>
          </a:p>
          <a:p>
            <a:pPr>
              <a:lnSpc>
                <a:spcPct val="90000"/>
              </a:lnSpc>
            </a:pPr>
            <a:endParaRPr lang="en-US" sz="2800" b="1" dirty="0" smtClean="0">
              <a:effectLst>
                <a:outerShdw blurRad="38100" dist="38100" dir="2700000" algn="tl">
                  <a:srgbClr val="FFFFFF"/>
                </a:outerShdw>
              </a:effectLst>
            </a:endParaRPr>
          </a:p>
          <a:p>
            <a:pPr>
              <a:lnSpc>
                <a:spcPct val="90000"/>
              </a:lnSpc>
            </a:pPr>
            <a:r>
              <a:rPr lang="en-US" sz="2800" b="1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This should be in addition to a </a:t>
            </a:r>
            <a:r>
              <a:rPr lang="en-US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full cardiac surgery </a:t>
            </a:r>
            <a:r>
              <a:rPr lang="en-US" sz="28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sternotomy</a:t>
            </a:r>
            <a:r>
              <a:rPr lang="en-US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 set </a:t>
            </a:r>
            <a:r>
              <a:rPr lang="en-US" sz="2800" b="1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that need not be opened until after the emergency </a:t>
            </a:r>
            <a:r>
              <a:rPr lang="en-US" sz="2800" b="1" dirty="0" err="1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resternotomy</a:t>
            </a:r>
            <a:r>
              <a:rPr lang="en-US" sz="2800" b="1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 has been performed.</a:t>
            </a:r>
            <a:r>
              <a:rPr lang="en-US" sz="2800" b="1" dirty="0" smtClean="0"/>
              <a:t> </a:t>
            </a:r>
          </a:p>
          <a:p>
            <a:pPr>
              <a:lnSpc>
                <a:spcPct val="90000"/>
              </a:lnSpc>
            </a:pPr>
            <a:r>
              <a:rPr lang="en-US" sz="2800" b="1" dirty="0" smtClean="0"/>
              <a:t>These sets should be clearly marked and checked regularly</a:t>
            </a:r>
          </a:p>
          <a:p>
            <a:endParaRPr lang="en-US" b="1" dirty="0">
              <a:solidFill>
                <a:srgbClr val="FF0066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4C549-850E-4FEE-B7EC-E184D1023A44}" type="slidenum">
              <a:rPr lang="en-US" smtClean="0"/>
              <a:pPr/>
              <a:t>30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4C549-850E-4FEE-B7EC-E184D1023A44}" type="slidenum">
              <a:rPr lang="en-US" smtClean="0"/>
              <a:pPr/>
              <a:t>31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600" b="1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Arial Black" pitchFamily="34" charset="0"/>
              </a:rPr>
              <a:t>Preparation for emergency </a:t>
            </a:r>
            <a:r>
              <a:rPr lang="en-US" sz="3600" b="1" dirty="0" err="1" smtClean="0">
                <a:effectLst>
                  <a:outerShdw blurRad="38100" dist="38100" dir="2700000" algn="tl">
                    <a:srgbClr val="FFFFFF"/>
                  </a:outerShdw>
                </a:effectLst>
                <a:latin typeface="Arial Black" pitchFamily="34" charset="0"/>
              </a:rPr>
              <a:t>resternotomy</a:t>
            </a:r>
            <a:endParaRPr lang="en-US" sz="3600" dirty="0">
              <a:latin typeface="Arial Black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sz="2800" b="1" dirty="0" smtClean="0"/>
              <a:t>Cardiac arrests in the ICU are often </a:t>
            </a:r>
            <a:r>
              <a:rPr lang="en-US" sz="2800" b="1" dirty="0" smtClean="0">
                <a:solidFill>
                  <a:srgbClr val="FF0000"/>
                </a:solidFill>
              </a:rPr>
              <a:t>promptly attended by more staff members </a:t>
            </a:r>
            <a:r>
              <a:rPr lang="en-US" sz="2800" b="1" dirty="0" smtClean="0"/>
              <a:t>than needed simply to manage basic life support, defibrillation, airway, and decision making.</a:t>
            </a:r>
          </a:p>
          <a:p>
            <a:r>
              <a:rPr lang="en-US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Two to three staff members </a:t>
            </a:r>
            <a:r>
              <a:rPr lang="en-US" sz="2800" b="1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should put on a gown and gloves as soon as a cardiac arrest is called, and prepare the emergency </a:t>
            </a:r>
            <a:r>
              <a:rPr lang="en-US" sz="2800" b="1" dirty="0" err="1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resternotomy</a:t>
            </a:r>
            <a:r>
              <a:rPr lang="en-US" sz="2800" b="1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 set</a:t>
            </a:r>
            <a:r>
              <a:rPr lang="en-US" b="1" dirty="0" smtClean="0"/>
              <a:t> </a:t>
            </a:r>
            <a:r>
              <a:rPr lang="en-US" sz="2800" b="1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, because </a:t>
            </a:r>
            <a:r>
              <a:rPr lang="en-US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20–50% of cardiac arrests after cardiac surgery result in emergency </a:t>
            </a:r>
            <a:r>
              <a:rPr lang="en-US" sz="28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resternotomy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</a:p>
          <a:p>
            <a:r>
              <a:rPr lang="en-US" sz="2800" b="1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Hand washing is not necessary prior to closed-sleeve donning of gloves</a:t>
            </a:r>
            <a:r>
              <a:rPr lang="en-US" b="1" dirty="0" smtClean="0"/>
              <a:t>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4C549-850E-4FEE-B7EC-E184D1023A44}" type="slidenum">
              <a:rPr lang="en-US" smtClean="0"/>
              <a:pPr/>
              <a:t>32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404664"/>
            <a:ext cx="8291264" cy="1080120"/>
          </a:xfrm>
        </p:spPr>
        <p:txBody>
          <a:bodyPr>
            <a:noAutofit/>
          </a:bodyPr>
          <a:lstStyle/>
          <a:p>
            <a:pPr algn="ctr"/>
            <a:r>
              <a:rPr lang="en-US" sz="4400" b="1" dirty="0" smtClean="0">
                <a:latin typeface="Arial Black" pitchFamily="34" charset="0"/>
              </a:rPr>
              <a:t>Personnel performing emergency </a:t>
            </a:r>
            <a:r>
              <a:rPr lang="en-US" sz="4400" b="1" dirty="0" err="1" smtClean="0">
                <a:latin typeface="Arial Black" pitchFamily="34" charset="0"/>
              </a:rPr>
              <a:t>resternotomy</a:t>
            </a:r>
            <a:endParaRPr lang="en-US" sz="4400" dirty="0">
              <a:latin typeface="Arial Black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endParaRPr lang="en-US" b="1" dirty="0" smtClean="0"/>
          </a:p>
          <a:p>
            <a:r>
              <a:rPr lang="en-US" b="1" dirty="0" smtClean="0"/>
              <a:t>Emergency </a:t>
            </a:r>
            <a:r>
              <a:rPr lang="en-US" b="1" dirty="0" err="1" smtClean="0"/>
              <a:t>resternotomy</a:t>
            </a:r>
            <a:r>
              <a:rPr lang="en-US" b="1" dirty="0" smtClean="0"/>
              <a:t> may be required in </a:t>
            </a:r>
            <a:r>
              <a:rPr lang="en-US" b="1" dirty="0" smtClean="0">
                <a:solidFill>
                  <a:srgbClr val="FF0000"/>
                </a:solidFill>
              </a:rPr>
              <a:t>0.8-2.7% of all patients undergoing cardiac surgery </a:t>
            </a:r>
            <a:r>
              <a:rPr lang="en-US" b="1" dirty="0" smtClean="0"/>
              <a:t>.  </a:t>
            </a:r>
          </a:p>
          <a:p>
            <a:pPr>
              <a:buNone/>
            </a:pPr>
            <a:endParaRPr lang="en-US" b="1" dirty="0" smtClean="0"/>
          </a:p>
          <a:p>
            <a:r>
              <a:rPr lang="en-US" b="1" dirty="0" smtClean="0"/>
              <a:t>This ensures </a:t>
            </a:r>
            <a:r>
              <a:rPr lang="en-US" b="1" dirty="0" smtClean="0">
                <a:solidFill>
                  <a:srgbClr val="FF0000"/>
                </a:solidFill>
              </a:rPr>
              <a:t>better assistance </a:t>
            </a:r>
            <a:r>
              <a:rPr lang="en-US" b="1" dirty="0" smtClean="0"/>
              <a:t>for the surgeon and, in the unlikely situation that </a:t>
            </a:r>
            <a:r>
              <a:rPr lang="en-US" b="1" dirty="0" err="1" smtClean="0"/>
              <a:t>resternotomy</a:t>
            </a:r>
            <a:r>
              <a:rPr lang="en-US" b="1" dirty="0" smtClean="0"/>
              <a:t> is required and a surgeon is not immediately available, </a:t>
            </a:r>
            <a:r>
              <a:rPr lang="en-US" b="1" dirty="0" err="1" smtClean="0"/>
              <a:t>resternotomy</a:t>
            </a:r>
            <a:r>
              <a:rPr lang="en-US" b="1" dirty="0" smtClean="0"/>
              <a:t> by </a:t>
            </a:r>
            <a:r>
              <a:rPr lang="en-US" b="1" dirty="0" smtClean="0">
                <a:solidFill>
                  <a:srgbClr val="FF0000"/>
                </a:solidFill>
              </a:rPr>
              <a:t>another member staff may be life saving.</a:t>
            </a:r>
            <a:r>
              <a:rPr lang="en-US" dirty="0" smtClean="0"/>
              <a:t>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4C549-850E-4FEE-B7EC-E184D1023A44}" type="slidenum">
              <a:rPr lang="en-US" smtClean="0"/>
              <a:pPr/>
              <a:t>33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b="1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Arial Black" pitchFamily="34" charset="0"/>
              </a:rPr>
              <a:t>Method of internal cardiac massage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b="1" dirty="0" smtClean="0"/>
              <a:t>This is potentially dangerous and personnel who may be required to perform this must have </a:t>
            </a:r>
            <a:r>
              <a:rPr lang="en-US" b="1" dirty="0" smtClean="0">
                <a:solidFill>
                  <a:srgbClr val="FF0000"/>
                </a:solidFill>
              </a:rPr>
              <a:t>had prior training to do this safely.</a:t>
            </a:r>
          </a:p>
          <a:p>
            <a:r>
              <a:rPr lang="en-US" b="1" dirty="0" smtClean="0"/>
              <a:t>Risks to the patient include </a:t>
            </a:r>
            <a:r>
              <a:rPr lang="en-US" b="1" dirty="0" smtClean="0">
                <a:solidFill>
                  <a:srgbClr val="FF0000"/>
                </a:solidFill>
              </a:rPr>
              <a:t>avulsion of a bypass graft,</a:t>
            </a:r>
            <a:r>
              <a:rPr lang="en-US" b="1" dirty="0" smtClean="0"/>
              <a:t> </a:t>
            </a:r>
            <a:r>
              <a:rPr lang="en-US" b="1" dirty="0" smtClean="0">
                <a:solidFill>
                  <a:srgbClr val="FF0000"/>
                </a:solidFill>
              </a:rPr>
              <a:t>with the left internal mammary artery </a:t>
            </a:r>
            <a:r>
              <a:rPr lang="en-US" b="1" dirty="0" smtClean="0"/>
              <a:t>being at particular risk.</a:t>
            </a:r>
          </a:p>
          <a:p>
            <a:r>
              <a:rPr lang="en-US" b="1" dirty="0" smtClean="0"/>
              <a:t>Before attempting internal massage, inspect the heart </a:t>
            </a:r>
            <a:r>
              <a:rPr lang="en-US" b="1" dirty="0" smtClean="0">
                <a:solidFill>
                  <a:srgbClr val="FF0000"/>
                </a:solidFill>
              </a:rPr>
              <a:t>to locate the internal mammary and any other grafts</a:t>
            </a:r>
            <a:r>
              <a:rPr lang="en-US" b="1" dirty="0" smtClean="0"/>
              <a:t>, carefully removing any blood clots.</a:t>
            </a:r>
            <a:endParaRPr lang="en-US" b="1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4C549-850E-4FEE-B7EC-E184D1023A44}" type="slidenum">
              <a:rPr lang="en-US" smtClean="0"/>
              <a:pPr/>
              <a:t>34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b="1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Arial Black" pitchFamily="34" charset="0"/>
              </a:rPr>
              <a:t>Method of internal cardiac massage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Pass the right hand over the apex </a:t>
            </a:r>
            <a:r>
              <a:rPr lang="en-US" b="1" dirty="0" smtClean="0"/>
              <a:t>of the heart (</a:t>
            </a:r>
            <a:r>
              <a:rPr lang="en-US" b="1" dirty="0" err="1" smtClean="0"/>
              <a:t>minimising</a:t>
            </a:r>
            <a:r>
              <a:rPr lang="en-US" b="1" dirty="0" smtClean="0"/>
              <a:t> the likelihood of avulsing any grafts, as grafts are rarely placed near the apex). </a:t>
            </a:r>
          </a:p>
          <a:p>
            <a:r>
              <a:rPr lang="en-US" b="1" dirty="0" smtClean="0"/>
              <a:t>The right hand is then further </a:t>
            </a:r>
            <a:r>
              <a:rPr lang="en-US" b="1" dirty="0" smtClean="0">
                <a:solidFill>
                  <a:srgbClr val="FF0000"/>
                </a:solidFill>
              </a:rPr>
              <a:t>advanced round the apex </a:t>
            </a:r>
            <a:r>
              <a:rPr lang="en-US" b="1" dirty="0" smtClean="0"/>
              <a:t>to the back of the heart, palm up and hand flat. The </a:t>
            </a:r>
            <a:r>
              <a:rPr lang="en-US" b="1" dirty="0" smtClean="0">
                <a:solidFill>
                  <a:srgbClr val="FF0000"/>
                </a:solidFill>
              </a:rPr>
              <a:t>left hand is then placed flat on to the anterior surface of the heart </a:t>
            </a:r>
            <a:r>
              <a:rPr lang="en-US" b="1" dirty="0" smtClean="0"/>
              <a:t>and the two hands squeezed together. </a:t>
            </a:r>
            <a:endParaRPr lang="en-US" b="1" dirty="0" smtClean="0">
              <a:solidFill>
                <a:srgbClr val="FF0066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4C549-850E-4FEE-B7EC-E184D1023A44}" type="slidenum">
              <a:rPr lang="en-US" smtClean="0"/>
              <a:pPr/>
              <a:t>35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Image result for internal cardiac massage"/>
          <p:cNvPicPr>
            <a:picLocks noGrp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457200" y="1829494"/>
            <a:ext cx="8229600" cy="45166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4C549-850E-4FEE-B7EC-E184D1023A44}" type="slidenum">
              <a:rPr lang="en-US" smtClean="0"/>
              <a:pPr/>
              <a:t>36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b="1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Arial Black" pitchFamily="34" charset="0"/>
              </a:rPr>
              <a:t>Method of internal cardiac massage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If there is a </a:t>
            </a:r>
            <a:r>
              <a:rPr lang="en-US" b="1" dirty="0" smtClean="0">
                <a:solidFill>
                  <a:srgbClr val="FF0000"/>
                </a:solidFill>
              </a:rPr>
              <a:t>mitral valve </a:t>
            </a:r>
            <a:r>
              <a:rPr lang="en-US" b="1" dirty="0" smtClean="0"/>
              <a:t>replacement or repair, care should be </a:t>
            </a:r>
            <a:r>
              <a:rPr lang="en-US" b="1" dirty="0" smtClean="0">
                <a:solidFill>
                  <a:srgbClr val="FF0000"/>
                </a:solidFill>
              </a:rPr>
              <a:t>taken not to lift the apex by the right hand,</a:t>
            </a:r>
            <a:r>
              <a:rPr lang="en-US" b="1" dirty="0" smtClean="0"/>
              <a:t> as this can cause a </a:t>
            </a:r>
            <a:r>
              <a:rPr lang="en-US" b="1" dirty="0" smtClean="0">
                <a:solidFill>
                  <a:srgbClr val="FF0000"/>
                </a:solidFill>
              </a:rPr>
              <a:t>posterior ventricular rupture</a:t>
            </a:r>
            <a:r>
              <a:rPr lang="en-US" b="1" dirty="0" smtClean="0"/>
              <a:t>. Squeeze your hands together at a rate of </a:t>
            </a:r>
            <a:r>
              <a:rPr lang="en-US" b="1" dirty="0" smtClean="0">
                <a:solidFill>
                  <a:srgbClr val="FF0000"/>
                </a:solidFill>
              </a:rPr>
              <a:t>100 per min </a:t>
            </a:r>
            <a:r>
              <a:rPr lang="en-US" b="1" dirty="0" smtClean="0"/>
              <a:t>and look at the arterial trace to verify adequate internal massage. You should try to obtain a systolic impulse </a:t>
            </a:r>
            <a:r>
              <a:rPr lang="en-US" b="1" dirty="0" smtClean="0">
                <a:solidFill>
                  <a:srgbClr val="FF0000"/>
                </a:solidFill>
              </a:rPr>
              <a:t>of more than 60 mmHg </a:t>
            </a:r>
            <a:r>
              <a:rPr lang="en-US" dirty="0" smtClean="0">
                <a:solidFill>
                  <a:srgbClr val="92D050"/>
                </a:solidFill>
              </a:rPr>
              <a:t>for optimal cerebral perfusion</a:t>
            </a:r>
            <a:r>
              <a:rPr lang="en-US" dirty="0" smtClean="0"/>
              <a:t>.</a:t>
            </a:r>
            <a:endParaRPr lang="en-US" b="1" dirty="0" smtClean="0">
              <a:solidFill>
                <a:srgbClr val="FF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4C549-850E-4FEE-B7EC-E184D1023A44}" type="slidenum">
              <a:rPr lang="en-US" smtClean="0"/>
              <a:pPr/>
              <a:t>37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2400" b="1" dirty="0" smtClean="0">
                <a:latin typeface="Arial Black" pitchFamily="34" charset="0"/>
              </a:rPr>
              <a:t>How long after cardiac surgery is emergency </a:t>
            </a:r>
            <a:r>
              <a:rPr lang="en-US" sz="2400" b="1" dirty="0" err="1" smtClean="0">
                <a:latin typeface="Arial Black" pitchFamily="34" charset="0"/>
              </a:rPr>
              <a:t>resternotomy</a:t>
            </a:r>
            <a:r>
              <a:rPr lang="en-US" sz="2400" b="1" dirty="0" smtClean="0">
                <a:latin typeface="Arial Black" pitchFamily="34" charset="0"/>
              </a:rPr>
              <a:t> no longer indicated</a:t>
            </a:r>
            <a:r>
              <a:rPr lang="en-US" sz="2400" dirty="0" smtClean="0"/>
              <a:t>? 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sz="2800" b="1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Emergency </a:t>
            </a:r>
            <a:r>
              <a:rPr lang="en-US" sz="2800" b="1" dirty="0" err="1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resternotomy</a:t>
            </a:r>
            <a:r>
              <a:rPr lang="en-US" sz="2800" b="1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 should form an integral part of the cardiac arrest protocol up to the </a:t>
            </a:r>
            <a:r>
              <a:rPr lang="en-US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10th postoperative day </a:t>
            </a:r>
          </a:p>
          <a:p>
            <a:r>
              <a:rPr lang="en-US" sz="2800" b="1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Beyond the 10th postoperative day, </a:t>
            </a:r>
            <a:r>
              <a:rPr lang="en-US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a senior clinician should decide</a:t>
            </a:r>
            <a:r>
              <a:rPr lang="en-US" sz="2800" b="1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 whether emergency </a:t>
            </a:r>
            <a:r>
              <a:rPr lang="en-US" sz="2800" b="1" dirty="0" err="1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resternotomy</a:t>
            </a:r>
            <a:r>
              <a:rPr lang="en-US" sz="2800" b="1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 should still be performed. </a:t>
            </a:r>
          </a:p>
          <a:p>
            <a:endParaRPr lang="en-US" sz="2800" b="1" dirty="0" smtClean="0"/>
          </a:p>
          <a:p>
            <a:r>
              <a:rPr lang="en-US" sz="2800" b="1" dirty="0" smtClean="0"/>
              <a:t>Emergency </a:t>
            </a:r>
            <a:r>
              <a:rPr lang="en-US" sz="2800" b="1" dirty="0" err="1" smtClean="0"/>
              <a:t>resternotomy</a:t>
            </a:r>
            <a:r>
              <a:rPr lang="en-US" sz="2800" b="1" dirty="0" smtClean="0"/>
              <a:t> for internal cardiac massage should still be considered in preference to prolonged external cardiac massage even if a surgically reversible cause for the arrest is not suspected.</a:t>
            </a:r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4C549-850E-4FEE-B7EC-E184D1023A44}" type="slidenum">
              <a:rPr lang="en-US" smtClean="0"/>
              <a:pPr/>
              <a:t>38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en-US" sz="2200" b="1" dirty="0" smtClean="0">
                <a:latin typeface="Arial Black" pitchFamily="34" charset="0"/>
              </a:rPr>
              <a:t>Should patients receive additional antibiotics after</a:t>
            </a:r>
            <a:br>
              <a:rPr lang="en-US" sz="2200" b="1" dirty="0" smtClean="0">
                <a:latin typeface="Arial Black" pitchFamily="34" charset="0"/>
              </a:rPr>
            </a:br>
            <a:r>
              <a:rPr lang="en-US" sz="2200" b="1" dirty="0" smtClean="0">
                <a:latin typeface="Arial Black" pitchFamily="34" charset="0"/>
              </a:rPr>
              <a:t>emergency </a:t>
            </a:r>
            <a:r>
              <a:rPr lang="en-US" sz="2200" b="1" dirty="0" err="1" smtClean="0">
                <a:latin typeface="Arial Black" pitchFamily="34" charset="0"/>
              </a:rPr>
              <a:t>resternotomy</a:t>
            </a:r>
            <a:r>
              <a:rPr lang="en-US" sz="2200" b="1" dirty="0" smtClean="0">
                <a:latin typeface="Arial Black" pitchFamily="34" charset="0"/>
              </a:rPr>
              <a:t>?</a:t>
            </a:r>
            <a:endParaRPr lang="en-US" sz="2200" b="1" dirty="0">
              <a:latin typeface="Arial Black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b="1" dirty="0" smtClean="0">
              <a:solidFill>
                <a:srgbClr val="FF0066"/>
              </a:solidFill>
            </a:endParaRPr>
          </a:p>
          <a:p>
            <a:r>
              <a:rPr lang="en-US" b="1" dirty="0" smtClean="0"/>
              <a:t>It is common practice to perform an antiseptic washout after emergency </a:t>
            </a:r>
            <a:r>
              <a:rPr lang="en-US" b="1" dirty="0" err="1" smtClean="0"/>
              <a:t>resternotomy</a:t>
            </a:r>
            <a:r>
              <a:rPr lang="en-US" b="1" dirty="0" smtClean="0"/>
              <a:t> and to give additional intravenous antibiotics.</a:t>
            </a:r>
          </a:p>
          <a:p>
            <a:pPr>
              <a:buNone/>
            </a:pPr>
            <a:endParaRPr lang="en-US" b="1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4C549-850E-4FEE-B7EC-E184D1023A44}" type="slidenum">
              <a:rPr lang="en-US" smtClean="0"/>
              <a:pPr/>
              <a:t>39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996720"/>
          </a:xfrm>
        </p:spPr>
        <p:txBody>
          <a:bodyPr/>
          <a:lstStyle/>
          <a:p>
            <a:pPr algn="ctr"/>
            <a:r>
              <a:rPr lang="en-US" dirty="0" smtClean="0">
                <a:latin typeface="Arial Black" pitchFamily="34" charset="0"/>
              </a:rPr>
              <a:t>Introduction </a:t>
            </a:r>
            <a:endParaRPr lang="en-US" dirty="0">
              <a:latin typeface="Arial Black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b="1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The incidence of cardiac arrest after cardiac surgery is around </a:t>
            </a:r>
            <a:r>
              <a:rPr lang="en-US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0.7-2.9%</a:t>
            </a:r>
          </a:p>
          <a:p>
            <a:r>
              <a:rPr lang="en-US" sz="2800" b="1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Relatively </a:t>
            </a:r>
            <a:r>
              <a:rPr lang="en-US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good outcome </a:t>
            </a:r>
            <a:r>
              <a:rPr lang="en-US" sz="2800" b="1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with </a:t>
            </a:r>
            <a:r>
              <a:rPr lang="en-US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17–79%</a:t>
            </a:r>
            <a:r>
              <a:rPr lang="en-US" sz="2800" b="1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 of patients suffering a cardiac arrest surviving to hospital discharge </a:t>
            </a:r>
          </a:p>
          <a:p>
            <a:r>
              <a:rPr lang="en-US" sz="2800" b="1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The </a:t>
            </a:r>
            <a:r>
              <a:rPr lang="en-US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reason</a:t>
            </a:r>
            <a:r>
              <a:rPr lang="en-US" sz="2800" b="1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 for this superior survival is the high incidence of reversible causes for the arrest :                                 </a:t>
            </a:r>
          </a:p>
          <a:p>
            <a:pPr algn="ctr">
              <a:buFont typeface="Wingdings" pitchFamily="2" charset="2"/>
              <a:buChar char="ü"/>
            </a:pPr>
            <a:r>
              <a:rPr lang="en-US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VF in 25-50% </a:t>
            </a:r>
            <a:r>
              <a:rPr lang="en-US" sz="2800" b="1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of case</a:t>
            </a:r>
          </a:p>
          <a:p>
            <a:pPr algn="ctr">
              <a:buFont typeface="Wingdings" pitchFamily="2" charset="2"/>
              <a:buChar char="ü"/>
            </a:pPr>
            <a:r>
              <a:rPr lang="en-US" sz="2800" b="1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 </a:t>
            </a:r>
            <a:r>
              <a:rPr lang="en-US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Major bleeding</a:t>
            </a:r>
          </a:p>
          <a:p>
            <a:pPr algn="ctr">
              <a:buFont typeface="Wingdings" pitchFamily="2" charset="2"/>
              <a:buChar char="ü"/>
            </a:pPr>
            <a:r>
              <a:rPr lang="en-US" sz="2800" b="1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Tamponade</a:t>
            </a:r>
            <a:endParaRPr lang="en-US" sz="2800" b="1" dirty="0" smtClean="0">
              <a:solidFill>
                <a:srgbClr val="FF0000"/>
              </a:solidFill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4C549-850E-4FEE-B7EC-E184D1023A44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sz="5400" b="1" dirty="0" smtClean="0">
                <a:latin typeface="Arial Black" pitchFamily="34" charset="0"/>
              </a:rPr>
              <a:t>Special considerations</a:t>
            </a:r>
            <a:r>
              <a:rPr lang="en-US" b="1" dirty="0" smtClean="0">
                <a:latin typeface="Arial Black" pitchFamily="34" charset="0"/>
              </a:rPr>
              <a:t> </a:t>
            </a:r>
            <a:endParaRPr lang="en-US" b="1" dirty="0">
              <a:latin typeface="Arial Black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1988840"/>
            <a:ext cx="8229600" cy="4389120"/>
          </a:xfrm>
        </p:spPr>
        <p:txBody>
          <a:bodyPr>
            <a:normAutofit fontScale="85000" lnSpcReduction="20000"/>
          </a:bodyPr>
          <a:lstStyle/>
          <a:p>
            <a:r>
              <a:rPr lang="en-US" sz="2800" b="1" dirty="0" smtClean="0"/>
              <a:t>There are many special considerations within cardiac surgery related to the specific operative procedures. The cases below serve as examples and </a:t>
            </a:r>
            <a:r>
              <a:rPr lang="en-US" sz="2800" b="1" dirty="0" smtClean="0">
                <a:solidFill>
                  <a:srgbClr val="FF0000"/>
                </a:solidFill>
              </a:rPr>
              <a:t>every clinician should consider whether the patient that they are returning to the ICU </a:t>
            </a:r>
            <a:r>
              <a:rPr lang="en-US" sz="2800" b="1" dirty="0" smtClean="0"/>
              <a:t>may present a particular challenge should cardiac arrest occur, and if so, this should be clearly documented and discussed with the ICU staff</a:t>
            </a:r>
          </a:p>
          <a:p>
            <a:r>
              <a:rPr lang="en-US" sz="2800" b="1" dirty="0" smtClean="0"/>
              <a:t>Transplant patients</a:t>
            </a:r>
          </a:p>
          <a:p>
            <a:r>
              <a:rPr lang="en-US" sz="2800" b="1" dirty="0" smtClean="0"/>
              <a:t>Pediatric patients</a:t>
            </a:r>
          </a:p>
          <a:p>
            <a:r>
              <a:rPr lang="en-US" sz="2800" b="1" dirty="0" smtClean="0"/>
              <a:t>‘Open chest’ patients</a:t>
            </a:r>
            <a:endParaRPr lang="en-US" sz="2800" dirty="0" smtClean="0"/>
          </a:p>
          <a:p>
            <a:r>
              <a:rPr lang="en-US" sz="2800" b="1" dirty="0" smtClean="0"/>
              <a:t>Patients with a cardiac assist device</a:t>
            </a:r>
          </a:p>
          <a:p>
            <a:r>
              <a:rPr lang="en-US" sz="2800" b="1" dirty="0" smtClean="0"/>
              <a:t>Patients undergoing non-</a:t>
            </a:r>
            <a:r>
              <a:rPr lang="en-US" sz="2800" b="1" dirty="0" err="1" smtClean="0"/>
              <a:t>sternotomy</a:t>
            </a:r>
            <a:r>
              <a:rPr lang="en-US" sz="2800" b="1" dirty="0" smtClean="0"/>
              <a:t> cardiac surgery</a:t>
            </a: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  <a:p>
            <a:pPr>
              <a:buFont typeface="Wingdings" pitchFamily="2" charset="2"/>
              <a:buNone/>
            </a:pPr>
            <a:endParaRPr lang="en-US" sz="2800" dirty="0" smtClean="0"/>
          </a:p>
          <a:p>
            <a:pPr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4C549-850E-4FEE-B7EC-E184D1023A44}" type="slidenum">
              <a:rPr lang="en-US" smtClean="0"/>
              <a:pPr/>
              <a:t>40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1143000" y="304800"/>
            <a:ext cx="7086600" cy="1371600"/>
          </a:xfrm>
        </p:spPr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en-US" sz="8800" smtClean="0"/>
              <a:t>THANK YOU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548F86-C3F4-4B87-86C6-522F5CADA062}" type="slidenum">
              <a:rPr lang="en-US" smtClean="0"/>
              <a:pPr/>
              <a:t>41</a:t>
            </a:fld>
            <a:endParaRPr lang="en-US" dirty="0"/>
          </a:p>
        </p:txBody>
      </p:sp>
      <p:pic>
        <p:nvPicPr>
          <p:cNvPr id="43011" name="Picture 3" descr="47604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00200" y="1676400"/>
            <a:ext cx="6248400" cy="449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3012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600200" y="1719263"/>
            <a:ext cx="6248400" cy="4376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600" b="1" dirty="0" smtClean="0">
                <a:latin typeface="Arial Black" pitchFamily="34" charset="0"/>
              </a:rPr>
              <a:t>Proposed protocol for cardiac surgical patients in ICU 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We recommend that this protocol should be used in the ICU. It is not recommended for use outside of this setting.</a:t>
            </a:r>
          </a:p>
          <a:p>
            <a:endParaRPr lang="en-US" dirty="0" smtClean="0"/>
          </a:p>
          <a:p>
            <a:r>
              <a:rPr lang="en-US" dirty="0" smtClean="0"/>
              <a:t>1. </a:t>
            </a:r>
            <a:r>
              <a:rPr lang="en-US" dirty="0" err="1" smtClean="0"/>
              <a:t>Cardioversion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2. Identification of arrest and initiation of basic life support in the ICU</a:t>
            </a:r>
          </a:p>
          <a:p>
            <a:r>
              <a:rPr lang="en-US" dirty="0" smtClean="0"/>
              <a:t>3.Doubtful diagnosis of cardiac arrest</a:t>
            </a:r>
          </a:p>
          <a:p>
            <a:endParaRPr lang="en-US" dirty="0" smtClean="0"/>
          </a:p>
          <a:p>
            <a:r>
              <a:rPr lang="en-US" dirty="0" smtClean="0"/>
              <a:t>4. Basic life support: external cardiac massage</a:t>
            </a:r>
          </a:p>
          <a:p>
            <a:r>
              <a:rPr lang="en-US" dirty="0" smtClean="0"/>
              <a:t>5. Basic life support: airway</a:t>
            </a:r>
          </a:p>
          <a:p>
            <a:endParaRPr lang="en-US" dirty="0" smtClean="0"/>
          </a:p>
          <a:p>
            <a:r>
              <a:rPr lang="en-US" dirty="0" smtClean="0"/>
              <a:t>6. Infusions and syringe drivers</a:t>
            </a:r>
          </a:p>
          <a:p>
            <a:r>
              <a:rPr lang="en-US" dirty="0" smtClean="0"/>
              <a:t>7. Administration of adrenaline (epinephrine)</a:t>
            </a:r>
          </a:p>
          <a:p>
            <a:endParaRPr lang="en-US" dirty="0" smtClean="0"/>
          </a:p>
          <a:p>
            <a:r>
              <a:rPr lang="en-US" dirty="0" smtClean="0"/>
              <a:t>8. Cardiac arrest in patients with an intra-aortic balloon pump</a:t>
            </a:r>
          </a:p>
          <a:p>
            <a:r>
              <a:rPr lang="en-US" dirty="0" smtClean="0"/>
              <a:t>9. Management of the cardiac arrest</a:t>
            </a:r>
          </a:p>
          <a:p>
            <a:endParaRPr lang="en-US" dirty="0" smtClean="0"/>
          </a:p>
          <a:p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4C549-850E-4FEE-B7EC-E184D1023A44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332656"/>
            <a:ext cx="8291264" cy="72008"/>
          </a:xfrm>
        </p:spPr>
        <p:txBody>
          <a:bodyPr>
            <a:normAutofit fontScale="90000"/>
          </a:bodyPr>
          <a:lstStyle/>
          <a:p>
            <a:pPr algn="ctr"/>
            <a:endParaRPr lang="en-US" sz="3600" b="1" dirty="0">
              <a:latin typeface="Arial Black" pitchFamily="34" charset="0"/>
            </a:endParaRPr>
          </a:p>
        </p:txBody>
      </p:sp>
      <p:pic>
        <p:nvPicPr>
          <p:cNvPr id="4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763688" y="1"/>
            <a:ext cx="6552728" cy="6858000"/>
          </a:xfrm>
          <a:noFill/>
          <a:ln/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4C549-850E-4FEE-B7EC-E184D1023A44}" type="slidenum">
              <a:rPr lang="en-US" smtClean="0"/>
              <a:pPr/>
              <a:t>6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780696"/>
          </a:xfrm>
        </p:spPr>
        <p:txBody>
          <a:bodyPr>
            <a:normAutofit fontScale="90000"/>
          </a:bodyPr>
          <a:lstStyle/>
          <a:p>
            <a:pPr algn="ctr"/>
            <a:r>
              <a:rPr lang="en-US" sz="5400" b="1" dirty="0" err="1" smtClean="0">
                <a:latin typeface="Arial Black" pitchFamily="34" charset="0"/>
              </a:rPr>
              <a:t>Cardioversion</a:t>
            </a:r>
            <a:endParaRPr lang="en-US" dirty="0">
              <a:latin typeface="Arial Black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56792"/>
            <a:ext cx="8229600" cy="4767808"/>
          </a:xfrm>
        </p:spPr>
        <p:txBody>
          <a:bodyPr>
            <a:normAutofit fontScale="85000" lnSpcReduction="20000"/>
          </a:bodyPr>
          <a:lstStyle/>
          <a:p>
            <a:r>
              <a:rPr lang="en-US" sz="2800" b="1" dirty="0" smtClean="0"/>
              <a:t>Cardiac surgical patients are </a:t>
            </a:r>
            <a:r>
              <a:rPr lang="en-US" sz="2800" b="1" dirty="0" smtClean="0">
                <a:solidFill>
                  <a:srgbClr val="FF0000"/>
                </a:solidFill>
              </a:rPr>
              <a:t>sufficiently different </a:t>
            </a:r>
            <a:r>
              <a:rPr lang="en-US" sz="2800" b="1" dirty="0" smtClean="0"/>
              <a:t>from </a:t>
            </a:r>
            <a:r>
              <a:rPr lang="en-US" sz="2800" b="1" dirty="0" smtClean="0">
                <a:solidFill>
                  <a:srgbClr val="00B050"/>
                </a:solidFill>
              </a:rPr>
              <a:t>other patients </a:t>
            </a:r>
            <a:r>
              <a:rPr lang="en-US" sz="2800" b="1" dirty="0" smtClean="0"/>
              <a:t>for us to recommend an important </a:t>
            </a:r>
            <a:r>
              <a:rPr lang="en-US" sz="2800" b="1" dirty="0" smtClean="0">
                <a:solidFill>
                  <a:srgbClr val="FF0000"/>
                </a:solidFill>
              </a:rPr>
              <a:t>departure from this guideline</a:t>
            </a:r>
            <a:r>
              <a:rPr lang="en-US" sz="2800" b="1" dirty="0" smtClean="0"/>
              <a:t>. </a:t>
            </a:r>
          </a:p>
          <a:p>
            <a:endParaRPr lang="en-US" sz="2800" b="1" dirty="0" smtClean="0">
              <a:solidFill>
                <a:srgbClr val="FF0000"/>
              </a:solidFill>
              <a:effectLst>
                <a:outerShdw blurRad="38100" dist="38100" dir="2700000" algn="tl">
                  <a:srgbClr val="FFFFFF"/>
                </a:outerShdw>
              </a:effectLst>
            </a:endParaRPr>
          </a:p>
          <a:p>
            <a:r>
              <a:rPr lang="en-US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Firstly, </a:t>
            </a:r>
            <a:r>
              <a:rPr lang="en-US" sz="2800" b="1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the cardiac surgical patient in ICU usually has continuous arterial line, central venous line, pulse </a:t>
            </a:r>
            <a:r>
              <a:rPr lang="en-US" sz="2800" b="1" dirty="0" err="1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oximetry</a:t>
            </a:r>
            <a:r>
              <a:rPr lang="en-US" sz="2800" b="1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 and ECG monitoring. Thus the arrest will be immediately identified, </a:t>
            </a:r>
            <a:r>
              <a:rPr lang="en-US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making early </a:t>
            </a:r>
            <a:r>
              <a:rPr lang="en-US" sz="28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cardioversion</a:t>
            </a:r>
            <a:r>
              <a:rPr lang="en-US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 more likely to be successful </a:t>
            </a:r>
            <a:r>
              <a:rPr lang="en-US" sz="2800" b="1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in restoring cardiac output without any ECM</a:t>
            </a:r>
            <a:r>
              <a:rPr lang="en-US" sz="2800" b="1" dirty="0" smtClean="0"/>
              <a:t>.</a:t>
            </a:r>
          </a:p>
          <a:p>
            <a:r>
              <a:rPr lang="en-US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Secondly,</a:t>
            </a:r>
            <a:r>
              <a:rPr lang="en-US" sz="2800" b="1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 </a:t>
            </a:r>
            <a:r>
              <a:rPr lang="en-US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immediate ECM is unnecessary </a:t>
            </a:r>
            <a:r>
              <a:rPr lang="en-US" sz="2800" b="1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in certain cases, and its use after cardiac surgery should be </a:t>
            </a:r>
            <a:r>
              <a:rPr lang="en-US" sz="28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minimised</a:t>
            </a:r>
            <a:r>
              <a:rPr lang="en-US" sz="2800" b="1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 due to the risk of </a:t>
            </a:r>
            <a:r>
              <a:rPr lang="en-US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trauma </a:t>
            </a:r>
            <a:r>
              <a:rPr lang="en-US" sz="2800" b="1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to the surgical site</a:t>
            </a:r>
            <a:r>
              <a:rPr lang="en-US" sz="3600" b="1" dirty="0" smtClean="0"/>
              <a:t> </a:t>
            </a:r>
          </a:p>
          <a:p>
            <a:r>
              <a:rPr lang="en-US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Thirdly,</a:t>
            </a:r>
            <a:r>
              <a:rPr lang="en-US" sz="2800" b="1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 if </a:t>
            </a:r>
            <a:r>
              <a:rPr lang="en-US" sz="2800" b="1" dirty="0" err="1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cardioversion</a:t>
            </a:r>
            <a:r>
              <a:rPr lang="en-US" sz="2800" b="1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 is unsuccessful, </a:t>
            </a:r>
            <a:r>
              <a:rPr lang="en-US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rapid </a:t>
            </a:r>
            <a:r>
              <a:rPr lang="en-US" sz="28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resternotomy</a:t>
            </a:r>
            <a:r>
              <a:rPr lang="en-US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 </a:t>
            </a:r>
            <a:r>
              <a:rPr lang="en-US" sz="2800" b="1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may be indicated</a:t>
            </a:r>
            <a:r>
              <a:rPr lang="en-US" sz="3600" b="1" dirty="0" smtClean="0"/>
              <a:t>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4C549-850E-4FEE-B7EC-E184D1023A44}" type="slidenum">
              <a:rPr lang="en-US" smtClean="0"/>
              <a:pPr/>
              <a:t>7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4800" b="1" dirty="0" err="1" smtClean="0">
                <a:latin typeface="Arial Black" pitchFamily="34" charset="0"/>
              </a:rPr>
              <a:t>Cardioversion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/>
              <a:t>Thus </a:t>
            </a:r>
            <a:r>
              <a:rPr lang="en-US" b="1" dirty="0" smtClean="0">
                <a:solidFill>
                  <a:srgbClr val="C00000"/>
                </a:solidFill>
              </a:rPr>
              <a:t>three successive attempts at defibrillation </a:t>
            </a:r>
            <a:r>
              <a:rPr lang="en-US" b="1" dirty="0" smtClean="0"/>
              <a:t>will increase the likelihood of </a:t>
            </a:r>
            <a:r>
              <a:rPr lang="en-US" b="1" dirty="0" err="1" smtClean="0"/>
              <a:t>restoreing</a:t>
            </a:r>
            <a:r>
              <a:rPr lang="en-US" b="1" dirty="0" smtClean="0"/>
              <a:t> cardiac output after a VF arrest while </a:t>
            </a:r>
            <a:r>
              <a:rPr lang="en-US" b="1" dirty="0" smtClean="0">
                <a:solidFill>
                  <a:srgbClr val="00B050"/>
                </a:solidFill>
              </a:rPr>
              <a:t>minimizing the delay to chest </a:t>
            </a:r>
            <a:r>
              <a:rPr lang="en-US" b="1" dirty="0" smtClean="0"/>
              <a:t>reopening where indicated as well as reducing the </a:t>
            </a:r>
            <a:r>
              <a:rPr lang="en-US" b="1" dirty="0" smtClean="0">
                <a:solidFill>
                  <a:srgbClr val="FF0000"/>
                </a:solidFill>
              </a:rPr>
              <a:t>risk of trauma </a:t>
            </a:r>
            <a:r>
              <a:rPr lang="en-US" b="1" dirty="0" smtClean="0"/>
              <a:t>to recently operated cardiac </a:t>
            </a:r>
            <a:r>
              <a:rPr lang="en-US" b="1" dirty="0" smtClean="0">
                <a:solidFill>
                  <a:srgbClr val="C00000"/>
                </a:solidFill>
              </a:rPr>
              <a:t>structures and suture lines. </a:t>
            </a:r>
            <a:endParaRPr lang="en-US" b="1" dirty="0">
              <a:solidFill>
                <a:srgbClr val="C0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4C549-850E-4FEE-B7EC-E184D1023A44}" type="slidenum">
              <a:rPr lang="en-US" smtClean="0"/>
              <a:pPr/>
              <a:t>8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en-US" sz="3200" b="1" dirty="0" smtClean="0">
                <a:latin typeface="Arial Black" pitchFamily="34" charset="0"/>
              </a:rPr>
              <a:t>Identification of arrest and initiation of basic life support in the ICU</a:t>
            </a:r>
            <a:endParaRPr lang="en-US" sz="3200" dirty="0">
              <a:latin typeface="Arial Black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sz="2800" b="1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A potential cardiac </a:t>
            </a:r>
            <a:r>
              <a:rPr lang="en-US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arrest</a:t>
            </a:r>
            <a:r>
              <a:rPr lang="en-US" sz="2800" b="1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 is most likely  to be </a:t>
            </a:r>
            <a:r>
              <a:rPr lang="en-US" sz="28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signalled</a:t>
            </a:r>
            <a:r>
              <a:rPr lang="en-US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 by monitoring alarms </a:t>
            </a:r>
          </a:p>
          <a:p>
            <a:r>
              <a:rPr lang="en-US" sz="2800" b="1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If you are the </a:t>
            </a:r>
            <a:r>
              <a:rPr lang="en-US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first person </a:t>
            </a:r>
            <a:r>
              <a:rPr lang="en-US" sz="2800" b="1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alerted to the possibility of an arrest you should immediately put your hand on to a </a:t>
            </a:r>
            <a:r>
              <a:rPr lang="en-US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central pulse </a:t>
            </a:r>
            <a:r>
              <a:rPr lang="en-US" sz="2800" b="1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(such as the femoral or carotid pulse) for up to </a:t>
            </a:r>
            <a:r>
              <a:rPr lang="en-US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10 s</a:t>
            </a:r>
            <a:r>
              <a:rPr lang="en-US" sz="2800" b="1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. </a:t>
            </a:r>
          </a:p>
          <a:p>
            <a:r>
              <a:rPr lang="en-US" sz="2800" b="1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If after 10 s there is no palpable central pulse and the arterial, CVP, PA and </a:t>
            </a:r>
            <a:r>
              <a:rPr lang="en-US" sz="2800" b="1" dirty="0" err="1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oximetry</a:t>
            </a:r>
            <a:r>
              <a:rPr lang="en-US" sz="2800" b="1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 waveforms are flat, you should </a:t>
            </a:r>
            <a:r>
              <a:rPr lang="en-US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immediately instigate the cardiac arrest protocol</a:t>
            </a:r>
            <a:r>
              <a:rPr lang="en-US" sz="2800" b="1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. You should also </a:t>
            </a:r>
            <a:r>
              <a:rPr lang="en-US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loudly and clearly shout for help</a:t>
            </a:r>
            <a:r>
              <a:rPr lang="en-US" sz="2800" b="1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, for example: </a:t>
            </a:r>
          </a:p>
          <a:p>
            <a:pPr>
              <a:buFont typeface="Wingdings" pitchFamily="2" charset="2"/>
              <a:buNone/>
            </a:pPr>
            <a:r>
              <a:rPr lang="en-US" sz="2800" b="1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   ‘</a:t>
            </a:r>
            <a:r>
              <a:rPr lang="en-US" sz="2800" b="1" i="1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cardiac arrest bed 4</a:t>
            </a:r>
            <a:r>
              <a:rPr lang="en-US" sz="2800" b="1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!’</a:t>
            </a:r>
            <a:endParaRPr lang="en-US" sz="2800" b="1" dirty="0"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4C549-850E-4FEE-B7EC-E184D1023A44}" type="slidenum">
              <a:rPr lang="en-US" smtClean="0"/>
              <a:pPr/>
              <a:t>9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odule">
  <a:themeElements>
    <a:clrScheme name="Module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Module">
      <a:maj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Modul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300000"/>
              </a:schemeClr>
            </a:gs>
            <a:gs pos="12000">
              <a:schemeClr val="phClr">
                <a:tint val="48000"/>
                <a:satMod val="300000"/>
              </a:schemeClr>
            </a:gs>
            <a:gs pos="20000">
              <a:schemeClr val="phClr">
                <a:tint val="49000"/>
                <a:satMod val="30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10000" t="-25000" r="10000" b="125000"/>
          </a:path>
        </a:gradFill>
        <a:blipFill>
          <a:blip xmlns:r="http://schemas.openxmlformats.org/officeDocument/2006/relationships" r:embed="rId1">
            <a:duotone>
              <a:schemeClr val="phClr">
                <a:shade val="75000"/>
                <a:satMod val="105000"/>
              </a:schemeClr>
              <a:schemeClr val="phClr">
                <a:tint val="95000"/>
                <a:satMod val="105000"/>
              </a:schemeClr>
            </a:duotone>
          </a:blip>
          <a:tile tx="0" ty="0" sx="38000" sy="38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Module</Template>
  <TotalTime>1358</TotalTime>
  <Words>2314</Words>
  <Application>Microsoft Office PowerPoint</Application>
  <PresentationFormat>On-screen Show (4:3)</PresentationFormat>
  <Paragraphs>215</Paragraphs>
  <Slides>41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41</vt:i4>
      </vt:variant>
    </vt:vector>
  </HeadingPairs>
  <TitlesOfParts>
    <vt:vector size="42" baseType="lpstr">
      <vt:lpstr>Module</vt:lpstr>
      <vt:lpstr>PowerPoint Presentation</vt:lpstr>
      <vt:lpstr>Resuscitation in cardiac arrest after cardiac surgery </vt:lpstr>
      <vt:lpstr>PowerPoint Presentation</vt:lpstr>
      <vt:lpstr>Introduction </vt:lpstr>
      <vt:lpstr>Proposed protocol for cardiac surgical patients in ICU </vt:lpstr>
      <vt:lpstr>PowerPoint Presentation</vt:lpstr>
      <vt:lpstr>Cardioversion</vt:lpstr>
      <vt:lpstr>Cardioversion</vt:lpstr>
      <vt:lpstr>Identification of arrest and initiation of basic life support in the ICU</vt:lpstr>
      <vt:lpstr>Doubtful diagnosis of cardiac arrest </vt:lpstr>
      <vt:lpstr>Basic life support  External Cardiac Massage</vt:lpstr>
      <vt:lpstr>Basic life support airway</vt:lpstr>
      <vt:lpstr>Infusions and syringe drivers</vt:lpstr>
      <vt:lpstr>Administration of adrenaline (epinephrine)</vt:lpstr>
      <vt:lpstr>Administration of adrenaline (epinephrine)</vt:lpstr>
      <vt:lpstr>Cardiac arrest in patients with an intra-aortic balloon pump</vt:lpstr>
      <vt:lpstr>Cardiac arrest in patientswith an intra-aorticballoon pump</vt:lpstr>
      <vt:lpstr>Cardiac arrest in patients with an intra-aortic balloon pump</vt:lpstr>
      <vt:lpstr>Management of the cardiac arrest</vt:lpstr>
      <vt:lpstr>PowerPoint Presentation</vt:lpstr>
      <vt:lpstr>Six key roles in the cardiac arrest </vt:lpstr>
      <vt:lpstr>Ventricular fibrillation or pulseless ventricular tachycardia </vt:lpstr>
      <vt:lpstr>Immediate ECM versus immediate defibrillation or pacing</vt:lpstr>
      <vt:lpstr>Number of attempts at defibrillation before resternotomy</vt:lpstr>
      <vt:lpstr>Cardiac arrest with         ‘non-shockable’ rhythm </vt:lpstr>
      <vt:lpstr>Atropine</vt:lpstr>
      <vt:lpstr>Emergency resternotomy after non-VF/VT arrest </vt:lpstr>
      <vt:lpstr>Proposed protocol for cardiac surgical patients in ICU </vt:lpstr>
      <vt:lpstr>Conduct of emergency resternotomy </vt:lpstr>
      <vt:lpstr>The emergency resternotomy set</vt:lpstr>
      <vt:lpstr>PowerPoint Presentation</vt:lpstr>
      <vt:lpstr>Preparation for emergency resternotomy</vt:lpstr>
      <vt:lpstr>Personnel performing emergency resternotomy</vt:lpstr>
      <vt:lpstr>Method of internal cardiac massage</vt:lpstr>
      <vt:lpstr>Method of internal cardiac massage</vt:lpstr>
      <vt:lpstr>PowerPoint Presentation</vt:lpstr>
      <vt:lpstr>Method of internal cardiac massage</vt:lpstr>
      <vt:lpstr>How long after cardiac surgery is emergency resternotomy no longer indicated? </vt:lpstr>
      <vt:lpstr>Should patients receive additional antibiotics after emergency resternotomy?</vt:lpstr>
      <vt:lpstr>Special considerations </vt:lpstr>
      <vt:lpstr>PowerPoint Presentation</vt:lpstr>
    </vt:vector>
  </TitlesOfParts>
  <Company>sazgar.com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Resuscitation in cardiac arrest after cardiac surgery </dc:title>
  <dc:creator>Aria TM</dc:creator>
  <cp:lastModifiedBy>intuser</cp:lastModifiedBy>
  <cp:revision>118</cp:revision>
  <dcterms:created xsi:type="dcterms:W3CDTF">2011-02-11T12:42:37Z</dcterms:created>
  <dcterms:modified xsi:type="dcterms:W3CDTF">2017-01-14T05:12:25Z</dcterms:modified>
</cp:coreProperties>
</file>